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3" r:id="rId4"/>
  </p:sldMasterIdLst>
  <p:notesMasterIdLst>
    <p:notesMasterId r:id="rId24"/>
  </p:notesMasterIdLst>
  <p:sldIdLst>
    <p:sldId id="257" r:id="rId5"/>
    <p:sldId id="291" r:id="rId6"/>
    <p:sldId id="292" r:id="rId7"/>
    <p:sldId id="293" r:id="rId8"/>
    <p:sldId id="294" r:id="rId9"/>
    <p:sldId id="295" r:id="rId10"/>
    <p:sldId id="296" r:id="rId11"/>
    <p:sldId id="297" r:id="rId12"/>
    <p:sldId id="298" r:id="rId13"/>
    <p:sldId id="299" r:id="rId14"/>
    <p:sldId id="300" r:id="rId15"/>
    <p:sldId id="301" r:id="rId16"/>
    <p:sldId id="302" r:id="rId17"/>
    <p:sldId id="303" r:id="rId18"/>
    <p:sldId id="304" r:id="rId19"/>
    <p:sldId id="305" r:id="rId20"/>
    <p:sldId id="306" r:id="rId21"/>
    <p:sldId id="307" r:id="rId22"/>
    <p:sldId id="308"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4F7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32A341F-02C7-4CF0-B14D-E590E122A79B}" v="104" dt="2023-09-03T20:58:40.472"/>
    <p1510:client id="{BC3485F1-DDB4-41E9-AD17-B7FA5666C98D}" v="251" dt="2023-09-03T20:45:03.94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103"/>
    <p:restoredTop sz="96327"/>
  </p:normalViewPr>
  <p:slideViewPr>
    <p:cSldViewPr snapToGrid="0">
      <p:cViewPr varScale="1">
        <p:scale>
          <a:sx n="92" d="100"/>
          <a:sy n="92" d="100"/>
        </p:scale>
        <p:origin x="68" y="3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9346BD0-D441-134D-A71F-C45F957FA937}" type="datetimeFigureOut">
              <a:rPr lang="en-US" smtClean="0"/>
              <a:t>9/7/2023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A795882-9C84-3248-93A3-0F9D4591313C}" type="slidenum">
              <a:rPr lang="en-US" smtClean="0"/>
              <a:t>‹#›</a:t>
            </a:fld>
            <a:endParaRPr lang="en-US"/>
          </a:p>
        </p:txBody>
      </p:sp>
    </p:spTree>
    <p:extLst>
      <p:ext uri="{BB962C8B-B14F-4D97-AF65-F5344CB8AC3E}">
        <p14:creationId xmlns:p14="http://schemas.microsoft.com/office/powerpoint/2010/main" val="37497841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0C4F9-5EE7-47B7-B965-368EB53A4352}"/>
              </a:ext>
            </a:extLst>
          </p:cNvPr>
          <p:cNvSpPr>
            <a:spLocks noGrp="1"/>
          </p:cNvSpPr>
          <p:nvPr>
            <p:ph type="ctrTitle"/>
          </p:nvPr>
        </p:nvSpPr>
        <p:spPr>
          <a:xfrm>
            <a:off x="647700" y="1181099"/>
            <a:ext cx="6864724" cy="3581399"/>
          </a:xfrm>
        </p:spPr>
        <p:txBody>
          <a:bodyPr anchor="b">
            <a:normAutofit/>
          </a:bodyPr>
          <a:lstStyle>
            <a:lvl1pPr algn="l">
              <a:defRPr sz="36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E7A4A1F1-374F-4FC8-89F7-83065EA4F5DD}"/>
              </a:ext>
            </a:extLst>
          </p:cNvPr>
          <p:cNvSpPr>
            <a:spLocks noGrp="1"/>
          </p:cNvSpPr>
          <p:nvPr>
            <p:ph type="subTitle" idx="1"/>
          </p:nvPr>
        </p:nvSpPr>
        <p:spPr>
          <a:xfrm>
            <a:off x="647700" y="5075227"/>
            <a:ext cx="6864724" cy="868374"/>
          </a:xfrm>
        </p:spPr>
        <p:txBody>
          <a:bodyPr>
            <a:normAutofit/>
          </a:bodyPr>
          <a:lstStyle>
            <a:lvl1pPr marL="0" indent="0" algn="l">
              <a:lnSpc>
                <a:spcPct val="110000"/>
              </a:lnSpc>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7FB5CB5F-AE9B-4C02-B16F-C462CAFC1963}"/>
              </a:ext>
            </a:extLst>
          </p:cNvPr>
          <p:cNvSpPr>
            <a:spLocks noGrp="1"/>
          </p:cNvSpPr>
          <p:nvPr>
            <p:ph type="dt" sz="half" idx="10"/>
          </p:nvPr>
        </p:nvSpPr>
        <p:spPr/>
        <p:txBody>
          <a:bodyPr/>
          <a:lstStyle/>
          <a:p>
            <a:fld id="{D341B595-366B-43E2-A22E-EA6A78C03F06}" type="datetimeFigureOut">
              <a:rPr lang="en-US" smtClean="0"/>
              <a:t>9/7/2023</a:t>
            </a:fld>
            <a:endParaRPr lang="en-US"/>
          </a:p>
        </p:txBody>
      </p:sp>
      <p:sp>
        <p:nvSpPr>
          <p:cNvPr id="5" name="Footer Placeholder 4">
            <a:extLst>
              <a:ext uri="{FF2B5EF4-FFF2-40B4-BE49-F238E27FC236}">
                <a16:creationId xmlns:a16="http://schemas.microsoft.com/office/drawing/2014/main" id="{4114B1CC-830B-4695-B174-D9E9100A86F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3DCD43F-E516-4123-A6D8-DB72C3CC50B2}"/>
              </a:ext>
            </a:extLst>
          </p:cNvPr>
          <p:cNvSpPr>
            <a:spLocks noGrp="1"/>
          </p:cNvSpPr>
          <p:nvPr>
            <p:ph type="sldNum" sz="quarter" idx="12"/>
          </p:nvPr>
        </p:nvSpPr>
        <p:spPr/>
        <p:txBody>
          <a:bodyPr/>
          <a:lstStyle/>
          <a:p>
            <a:fld id="{4BA915EE-10CB-4CF1-8569-6154455DA573}" type="slidenum">
              <a:rPr lang="en-US" smtClean="0"/>
              <a:t>‹#›</a:t>
            </a:fld>
            <a:endParaRPr lang="en-US"/>
          </a:p>
        </p:txBody>
      </p:sp>
    </p:spTree>
    <p:extLst>
      <p:ext uri="{BB962C8B-B14F-4D97-AF65-F5344CB8AC3E}">
        <p14:creationId xmlns:p14="http://schemas.microsoft.com/office/powerpoint/2010/main" val="2767206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08C0AF-44D0-4830-AF13-49B8522BE62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61B4D8C-6045-47B3-9A0C-F2215A904C5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C19A9F1-F398-416A-A8C0-0A36D838DD15}"/>
              </a:ext>
            </a:extLst>
          </p:cNvPr>
          <p:cNvSpPr>
            <a:spLocks noGrp="1"/>
          </p:cNvSpPr>
          <p:nvPr>
            <p:ph type="dt" sz="half" idx="10"/>
          </p:nvPr>
        </p:nvSpPr>
        <p:spPr/>
        <p:txBody>
          <a:bodyPr/>
          <a:lstStyle/>
          <a:p>
            <a:fld id="{D341B595-366B-43E2-A22E-EA6A78C03F06}" type="datetimeFigureOut">
              <a:rPr lang="en-US" smtClean="0"/>
              <a:t>9/7/2023</a:t>
            </a:fld>
            <a:endParaRPr lang="en-US"/>
          </a:p>
        </p:txBody>
      </p:sp>
      <p:sp>
        <p:nvSpPr>
          <p:cNvPr id="5" name="Footer Placeholder 4">
            <a:extLst>
              <a:ext uri="{FF2B5EF4-FFF2-40B4-BE49-F238E27FC236}">
                <a16:creationId xmlns:a16="http://schemas.microsoft.com/office/drawing/2014/main" id="{6E37F801-C9FB-4A34-8386-BA9FBACCBC3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8E05176-F6E9-4997-8355-74F2A4560A65}"/>
              </a:ext>
            </a:extLst>
          </p:cNvPr>
          <p:cNvSpPr>
            <a:spLocks noGrp="1"/>
          </p:cNvSpPr>
          <p:nvPr>
            <p:ph type="sldNum" sz="quarter" idx="12"/>
          </p:nvPr>
        </p:nvSpPr>
        <p:spPr/>
        <p:txBody>
          <a:bodyPr/>
          <a:lstStyle/>
          <a:p>
            <a:fld id="{4BA915EE-10CB-4CF1-8569-6154455DA573}" type="slidenum">
              <a:rPr lang="en-US" smtClean="0"/>
              <a:t>‹#›</a:t>
            </a:fld>
            <a:endParaRPr lang="en-US"/>
          </a:p>
        </p:txBody>
      </p:sp>
    </p:spTree>
    <p:extLst>
      <p:ext uri="{BB962C8B-B14F-4D97-AF65-F5344CB8AC3E}">
        <p14:creationId xmlns:p14="http://schemas.microsoft.com/office/powerpoint/2010/main" val="14146428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BEBC807-13E1-4F3F-83FA-FD9BD24F3B1F}"/>
              </a:ext>
            </a:extLst>
          </p:cNvPr>
          <p:cNvSpPr>
            <a:spLocks noGrp="1"/>
          </p:cNvSpPr>
          <p:nvPr>
            <p:ph type="title" orient="vert"/>
          </p:nvPr>
        </p:nvSpPr>
        <p:spPr>
          <a:xfrm>
            <a:off x="8986520" y="647699"/>
            <a:ext cx="2291080" cy="5295901"/>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9B7E2EAA-155E-482E-A2B8-547653B253EE}"/>
              </a:ext>
            </a:extLst>
          </p:cNvPr>
          <p:cNvSpPr>
            <a:spLocks noGrp="1"/>
          </p:cNvSpPr>
          <p:nvPr>
            <p:ph type="body" orient="vert" idx="1"/>
          </p:nvPr>
        </p:nvSpPr>
        <p:spPr>
          <a:xfrm>
            <a:off x="652371" y="647699"/>
            <a:ext cx="8120789" cy="52959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C4A4BDC-BDD0-417D-AF7C-516EE556D7E4}"/>
              </a:ext>
            </a:extLst>
          </p:cNvPr>
          <p:cNvSpPr>
            <a:spLocks noGrp="1"/>
          </p:cNvSpPr>
          <p:nvPr>
            <p:ph type="dt" sz="half" idx="10"/>
          </p:nvPr>
        </p:nvSpPr>
        <p:spPr/>
        <p:txBody>
          <a:bodyPr/>
          <a:lstStyle/>
          <a:p>
            <a:fld id="{D341B595-366B-43E2-A22E-EA6A78C03F06}" type="datetimeFigureOut">
              <a:rPr lang="en-US" smtClean="0"/>
              <a:t>9/7/2023</a:t>
            </a:fld>
            <a:endParaRPr lang="en-US"/>
          </a:p>
        </p:txBody>
      </p:sp>
      <p:sp>
        <p:nvSpPr>
          <p:cNvPr id="5" name="Footer Placeholder 4">
            <a:extLst>
              <a:ext uri="{FF2B5EF4-FFF2-40B4-BE49-F238E27FC236}">
                <a16:creationId xmlns:a16="http://schemas.microsoft.com/office/drawing/2014/main" id="{0EF663EC-23F9-4202-80F3-F8E550884F6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AC8402D-7367-485B-AEA6-5AB2B8209D19}"/>
              </a:ext>
            </a:extLst>
          </p:cNvPr>
          <p:cNvSpPr>
            <a:spLocks noGrp="1"/>
          </p:cNvSpPr>
          <p:nvPr>
            <p:ph type="sldNum" sz="quarter" idx="12"/>
          </p:nvPr>
        </p:nvSpPr>
        <p:spPr/>
        <p:txBody>
          <a:bodyPr/>
          <a:lstStyle/>
          <a:p>
            <a:fld id="{4BA915EE-10CB-4CF1-8569-6154455DA573}" type="slidenum">
              <a:rPr lang="en-US" smtClean="0"/>
              <a:t>‹#›</a:t>
            </a:fld>
            <a:endParaRPr lang="en-US"/>
          </a:p>
        </p:txBody>
      </p:sp>
    </p:spTree>
    <p:extLst>
      <p:ext uri="{BB962C8B-B14F-4D97-AF65-F5344CB8AC3E}">
        <p14:creationId xmlns:p14="http://schemas.microsoft.com/office/powerpoint/2010/main" val="2666582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0FF197-4D72-4945-8068-57D52018E6C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8C81FA8-039D-4BAF-8AAB-7B6616AFEEC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27357F-46A1-493A-A5E4-1D7FAE5B9960}"/>
              </a:ext>
            </a:extLst>
          </p:cNvPr>
          <p:cNvSpPr>
            <a:spLocks noGrp="1"/>
          </p:cNvSpPr>
          <p:nvPr>
            <p:ph type="dt" sz="half" idx="10"/>
          </p:nvPr>
        </p:nvSpPr>
        <p:spPr/>
        <p:txBody>
          <a:bodyPr/>
          <a:lstStyle/>
          <a:p>
            <a:fld id="{D341B595-366B-43E2-A22E-EA6A78C03F06}" type="datetimeFigureOut">
              <a:rPr lang="en-US" smtClean="0"/>
              <a:t>9/7/2023</a:t>
            </a:fld>
            <a:endParaRPr lang="en-US"/>
          </a:p>
        </p:txBody>
      </p:sp>
      <p:sp>
        <p:nvSpPr>
          <p:cNvPr id="5" name="Footer Placeholder 4">
            <a:extLst>
              <a:ext uri="{FF2B5EF4-FFF2-40B4-BE49-F238E27FC236}">
                <a16:creationId xmlns:a16="http://schemas.microsoft.com/office/drawing/2014/main" id="{C57277BC-26F9-4B14-A2DC-C7575C5A639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07BC3FF-EE25-45FB-A7A8-AAA522F70748}"/>
              </a:ext>
            </a:extLst>
          </p:cNvPr>
          <p:cNvSpPr>
            <a:spLocks noGrp="1"/>
          </p:cNvSpPr>
          <p:nvPr>
            <p:ph type="sldNum" sz="quarter" idx="12"/>
          </p:nvPr>
        </p:nvSpPr>
        <p:spPr/>
        <p:txBody>
          <a:bodyPr/>
          <a:lstStyle/>
          <a:p>
            <a:fld id="{4BA915EE-10CB-4CF1-8569-6154455DA573}" type="slidenum">
              <a:rPr lang="en-US" smtClean="0"/>
              <a:t>‹#›</a:t>
            </a:fld>
            <a:endParaRPr lang="en-US"/>
          </a:p>
        </p:txBody>
      </p:sp>
    </p:spTree>
    <p:extLst>
      <p:ext uri="{BB962C8B-B14F-4D97-AF65-F5344CB8AC3E}">
        <p14:creationId xmlns:p14="http://schemas.microsoft.com/office/powerpoint/2010/main" val="3127732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5596BE-9AF9-4E97-9204-5B672D797384}"/>
              </a:ext>
            </a:extLst>
          </p:cNvPr>
          <p:cNvSpPr>
            <a:spLocks noGrp="1"/>
          </p:cNvSpPr>
          <p:nvPr>
            <p:ph type="title"/>
          </p:nvPr>
        </p:nvSpPr>
        <p:spPr>
          <a:xfrm>
            <a:off x="1981200" y="2362200"/>
            <a:ext cx="7696200" cy="2400300"/>
          </a:xfrm>
        </p:spPr>
        <p:txBody>
          <a:bodyPr anchor="b">
            <a:normAutofit/>
          </a:bodyPr>
          <a:lstStyle>
            <a:lvl1pPr>
              <a:defRPr sz="5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5EDF98A-E8AE-4443-9A8C-CB35DEB2CE60}"/>
              </a:ext>
            </a:extLst>
          </p:cNvPr>
          <p:cNvSpPr>
            <a:spLocks noGrp="1"/>
          </p:cNvSpPr>
          <p:nvPr>
            <p:ph type="body" idx="1"/>
          </p:nvPr>
        </p:nvSpPr>
        <p:spPr>
          <a:xfrm>
            <a:off x="1981200" y="5067300"/>
            <a:ext cx="7696200" cy="876300"/>
          </a:xfrm>
        </p:spPr>
        <p:txBody>
          <a:bodyPr>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DB7114B-35CB-40C5-BCC8-C5039524FFC1}"/>
              </a:ext>
            </a:extLst>
          </p:cNvPr>
          <p:cNvSpPr>
            <a:spLocks noGrp="1"/>
          </p:cNvSpPr>
          <p:nvPr>
            <p:ph type="dt" sz="half" idx="10"/>
          </p:nvPr>
        </p:nvSpPr>
        <p:spPr/>
        <p:txBody>
          <a:bodyPr/>
          <a:lstStyle/>
          <a:p>
            <a:fld id="{D341B595-366B-43E2-A22E-EA6A78C03F06}" type="datetimeFigureOut">
              <a:rPr lang="en-US" smtClean="0"/>
              <a:t>9/7/2023</a:t>
            </a:fld>
            <a:endParaRPr lang="en-US"/>
          </a:p>
        </p:txBody>
      </p:sp>
      <p:sp>
        <p:nvSpPr>
          <p:cNvPr id="5" name="Footer Placeholder 4">
            <a:extLst>
              <a:ext uri="{FF2B5EF4-FFF2-40B4-BE49-F238E27FC236}">
                <a16:creationId xmlns:a16="http://schemas.microsoft.com/office/drawing/2014/main" id="{7A1AA324-982E-42C4-8002-5F236877CFD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D401596-9353-4C1A-972E-6522F2B42049}"/>
              </a:ext>
            </a:extLst>
          </p:cNvPr>
          <p:cNvSpPr>
            <a:spLocks noGrp="1"/>
          </p:cNvSpPr>
          <p:nvPr>
            <p:ph type="sldNum" sz="quarter" idx="12"/>
          </p:nvPr>
        </p:nvSpPr>
        <p:spPr/>
        <p:txBody>
          <a:bodyPr/>
          <a:lstStyle/>
          <a:p>
            <a:fld id="{4BA915EE-10CB-4CF1-8569-6154455DA573}" type="slidenum">
              <a:rPr lang="en-US" smtClean="0"/>
              <a:t>‹#›</a:t>
            </a:fld>
            <a:endParaRPr lang="en-US"/>
          </a:p>
        </p:txBody>
      </p:sp>
    </p:spTree>
    <p:extLst>
      <p:ext uri="{BB962C8B-B14F-4D97-AF65-F5344CB8AC3E}">
        <p14:creationId xmlns:p14="http://schemas.microsoft.com/office/powerpoint/2010/main" val="38313434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BF0BC9-7469-437A-B92B-0A2627E4B9B4}"/>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A1B7D887-595C-4649-AF8E-E78307000D4A}"/>
              </a:ext>
            </a:extLst>
          </p:cNvPr>
          <p:cNvSpPr>
            <a:spLocks noGrp="1"/>
          </p:cNvSpPr>
          <p:nvPr>
            <p:ph sz="half" idx="1"/>
          </p:nvPr>
        </p:nvSpPr>
        <p:spPr>
          <a:xfrm>
            <a:off x="914400" y="1825625"/>
            <a:ext cx="49911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B39FE29C-ED37-4DD9-949F-0024342619E1}"/>
              </a:ext>
            </a:extLst>
          </p:cNvPr>
          <p:cNvSpPr>
            <a:spLocks noGrp="1"/>
          </p:cNvSpPr>
          <p:nvPr>
            <p:ph sz="half" idx="2"/>
          </p:nvPr>
        </p:nvSpPr>
        <p:spPr>
          <a:xfrm>
            <a:off x="6248400" y="1825625"/>
            <a:ext cx="5029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A6F6AA34-8CC0-4E5B-8396-0AC75633142B}"/>
              </a:ext>
            </a:extLst>
          </p:cNvPr>
          <p:cNvSpPr>
            <a:spLocks noGrp="1"/>
          </p:cNvSpPr>
          <p:nvPr>
            <p:ph type="dt" sz="half" idx="10"/>
          </p:nvPr>
        </p:nvSpPr>
        <p:spPr/>
        <p:txBody>
          <a:bodyPr/>
          <a:lstStyle/>
          <a:p>
            <a:fld id="{D341B595-366B-43E2-A22E-EA6A78C03F06}" type="datetimeFigureOut">
              <a:rPr lang="en-US" smtClean="0"/>
              <a:t>9/7/2023</a:t>
            </a:fld>
            <a:endParaRPr lang="en-US"/>
          </a:p>
        </p:txBody>
      </p:sp>
      <p:sp>
        <p:nvSpPr>
          <p:cNvPr id="6" name="Footer Placeholder 5">
            <a:extLst>
              <a:ext uri="{FF2B5EF4-FFF2-40B4-BE49-F238E27FC236}">
                <a16:creationId xmlns:a16="http://schemas.microsoft.com/office/drawing/2014/main" id="{28DF7398-73FE-4D27-AFF9-91BEBFED32A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1700880-10EE-4115-8BBB-13DDF270DBD1}"/>
              </a:ext>
            </a:extLst>
          </p:cNvPr>
          <p:cNvSpPr>
            <a:spLocks noGrp="1"/>
          </p:cNvSpPr>
          <p:nvPr>
            <p:ph type="sldNum" sz="quarter" idx="12"/>
          </p:nvPr>
        </p:nvSpPr>
        <p:spPr/>
        <p:txBody>
          <a:bodyPr/>
          <a:lstStyle/>
          <a:p>
            <a:fld id="{4BA915EE-10CB-4CF1-8569-6154455DA573}" type="slidenum">
              <a:rPr lang="en-US" smtClean="0"/>
              <a:t>‹#›</a:t>
            </a:fld>
            <a:endParaRPr lang="en-US"/>
          </a:p>
        </p:txBody>
      </p:sp>
    </p:spTree>
    <p:extLst>
      <p:ext uri="{BB962C8B-B14F-4D97-AF65-F5344CB8AC3E}">
        <p14:creationId xmlns:p14="http://schemas.microsoft.com/office/powerpoint/2010/main" val="18517500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FF3C9B-D20D-43FA-BA18-D50F86A9127E}"/>
              </a:ext>
            </a:extLst>
          </p:cNvPr>
          <p:cNvSpPr>
            <a:spLocks noGrp="1"/>
          </p:cNvSpPr>
          <p:nvPr>
            <p:ph type="title"/>
          </p:nvPr>
        </p:nvSpPr>
        <p:spPr>
          <a:xfrm>
            <a:off x="652371" y="647699"/>
            <a:ext cx="10625229" cy="1150621"/>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D52F00A-F4EE-40FC-9325-373840422D52}"/>
              </a:ext>
            </a:extLst>
          </p:cNvPr>
          <p:cNvSpPr>
            <a:spLocks noGrp="1"/>
          </p:cNvSpPr>
          <p:nvPr>
            <p:ph type="body" idx="1"/>
          </p:nvPr>
        </p:nvSpPr>
        <p:spPr>
          <a:xfrm>
            <a:off x="655863" y="1879599"/>
            <a:ext cx="5157787" cy="675641"/>
          </a:xfrm>
        </p:spPr>
        <p:txBody>
          <a:bodyPr anchor="b">
            <a:noAutofit/>
          </a:bodyPr>
          <a:lstStyle>
            <a:lvl1pPr marL="0" indent="0">
              <a:buNone/>
              <a:defRPr sz="18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F75DD90-A306-4A8B-A54C-8033B7F7F0E9}"/>
              </a:ext>
            </a:extLst>
          </p:cNvPr>
          <p:cNvSpPr>
            <a:spLocks noGrp="1"/>
          </p:cNvSpPr>
          <p:nvPr>
            <p:ph sz="half" idx="2"/>
          </p:nvPr>
        </p:nvSpPr>
        <p:spPr>
          <a:xfrm>
            <a:off x="655863" y="2560955"/>
            <a:ext cx="5157787" cy="364934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2040E0AA-F8F8-4862-B27B-50FAF2F34DE0}"/>
              </a:ext>
            </a:extLst>
          </p:cNvPr>
          <p:cNvSpPr>
            <a:spLocks noGrp="1"/>
          </p:cNvSpPr>
          <p:nvPr>
            <p:ph type="body" sz="quarter" idx="3"/>
          </p:nvPr>
        </p:nvSpPr>
        <p:spPr>
          <a:xfrm>
            <a:off x="6094412" y="1879599"/>
            <a:ext cx="5183188" cy="675641"/>
          </a:xfrm>
        </p:spPr>
        <p:txBody>
          <a:bodyPr anchor="b">
            <a:noAutofit/>
          </a:bodyPr>
          <a:lstStyle>
            <a:lvl1pPr marL="0" indent="0">
              <a:buNone/>
              <a:defRPr sz="18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9FEBDD6-EDA1-4CE7-9DDC-9D977E12DDAB}"/>
              </a:ext>
            </a:extLst>
          </p:cNvPr>
          <p:cNvSpPr>
            <a:spLocks noGrp="1"/>
          </p:cNvSpPr>
          <p:nvPr>
            <p:ph sz="quarter" idx="4"/>
          </p:nvPr>
        </p:nvSpPr>
        <p:spPr>
          <a:xfrm>
            <a:off x="6094412" y="2560955"/>
            <a:ext cx="5183188" cy="364934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E0044487-D350-4434-A5C7-A96942FFC95E}"/>
              </a:ext>
            </a:extLst>
          </p:cNvPr>
          <p:cNvSpPr>
            <a:spLocks noGrp="1"/>
          </p:cNvSpPr>
          <p:nvPr>
            <p:ph type="dt" sz="half" idx="10"/>
          </p:nvPr>
        </p:nvSpPr>
        <p:spPr/>
        <p:txBody>
          <a:bodyPr/>
          <a:lstStyle/>
          <a:p>
            <a:fld id="{D341B595-366B-43E2-A22E-EA6A78C03F06}" type="datetimeFigureOut">
              <a:rPr lang="en-US" smtClean="0"/>
              <a:t>9/7/2023</a:t>
            </a:fld>
            <a:endParaRPr lang="en-US"/>
          </a:p>
        </p:txBody>
      </p:sp>
      <p:sp>
        <p:nvSpPr>
          <p:cNvPr id="8" name="Footer Placeholder 7">
            <a:extLst>
              <a:ext uri="{FF2B5EF4-FFF2-40B4-BE49-F238E27FC236}">
                <a16:creationId xmlns:a16="http://schemas.microsoft.com/office/drawing/2014/main" id="{3389DC43-E591-42BF-82EE-E4887E4BC53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68CD421-2D00-41DD-A393-4739E389D95E}"/>
              </a:ext>
            </a:extLst>
          </p:cNvPr>
          <p:cNvSpPr>
            <a:spLocks noGrp="1"/>
          </p:cNvSpPr>
          <p:nvPr>
            <p:ph type="sldNum" sz="quarter" idx="12"/>
          </p:nvPr>
        </p:nvSpPr>
        <p:spPr/>
        <p:txBody>
          <a:bodyPr/>
          <a:lstStyle/>
          <a:p>
            <a:fld id="{4BA915EE-10CB-4CF1-8569-6154455DA573}" type="slidenum">
              <a:rPr lang="en-US" smtClean="0"/>
              <a:t>‹#›</a:t>
            </a:fld>
            <a:endParaRPr lang="en-US"/>
          </a:p>
        </p:txBody>
      </p:sp>
    </p:spTree>
    <p:extLst>
      <p:ext uri="{BB962C8B-B14F-4D97-AF65-F5344CB8AC3E}">
        <p14:creationId xmlns:p14="http://schemas.microsoft.com/office/powerpoint/2010/main" val="19237656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239A8B-0FAF-431C-9657-9003FA03731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1BBA2A1-331D-40F8-867B-CE15011360A1}"/>
              </a:ext>
            </a:extLst>
          </p:cNvPr>
          <p:cNvSpPr>
            <a:spLocks noGrp="1"/>
          </p:cNvSpPr>
          <p:nvPr>
            <p:ph type="dt" sz="half" idx="10"/>
          </p:nvPr>
        </p:nvSpPr>
        <p:spPr/>
        <p:txBody>
          <a:bodyPr/>
          <a:lstStyle/>
          <a:p>
            <a:fld id="{D341B595-366B-43E2-A22E-EA6A78C03F06}" type="datetimeFigureOut">
              <a:rPr lang="en-US" smtClean="0"/>
              <a:t>9/7/2023</a:t>
            </a:fld>
            <a:endParaRPr lang="en-US"/>
          </a:p>
        </p:txBody>
      </p:sp>
      <p:sp>
        <p:nvSpPr>
          <p:cNvPr id="4" name="Footer Placeholder 3">
            <a:extLst>
              <a:ext uri="{FF2B5EF4-FFF2-40B4-BE49-F238E27FC236}">
                <a16:creationId xmlns:a16="http://schemas.microsoft.com/office/drawing/2014/main" id="{850995C1-5121-47B6-AC6D-F60C0FF6635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EDBE022-9B54-431C-80D5-5D8F2AFCB920}"/>
              </a:ext>
            </a:extLst>
          </p:cNvPr>
          <p:cNvSpPr>
            <a:spLocks noGrp="1"/>
          </p:cNvSpPr>
          <p:nvPr>
            <p:ph type="sldNum" sz="quarter" idx="12"/>
          </p:nvPr>
        </p:nvSpPr>
        <p:spPr/>
        <p:txBody>
          <a:bodyPr/>
          <a:lstStyle/>
          <a:p>
            <a:fld id="{4BA915EE-10CB-4CF1-8569-6154455DA573}" type="slidenum">
              <a:rPr lang="en-US" smtClean="0"/>
              <a:t>‹#›</a:t>
            </a:fld>
            <a:endParaRPr lang="en-US"/>
          </a:p>
        </p:txBody>
      </p:sp>
    </p:spTree>
    <p:extLst>
      <p:ext uri="{BB962C8B-B14F-4D97-AF65-F5344CB8AC3E}">
        <p14:creationId xmlns:p14="http://schemas.microsoft.com/office/powerpoint/2010/main" val="19787428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015B6E5-6347-41F6-85FC-3BF3652D1BC3}"/>
              </a:ext>
            </a:extLst>
          </p:cNvPr>
          <p:cNvSpPr>
            <a:spLocks noGrp="1"/>
          </p:cNvSpPr>
          <p:nvPr>
            <p:ph type="dt" sz="half" idx="10"/>
          </p:nvPr>
        </p:nvSpPr>
        <p:spPr/>
        <p:txBody>
          <a:bodyPr/>
          <a:lstStyle/>
          <a:p>
            <a:fld id="{D341B595-366B-43E2-A22E-EA6A78C03F06}" type="datetimeFigureOut">
              <a:rPr lang="en-US" smtClean="0"/>
              <a:t>9/7/2023</a:t>
            </a:fld>
            <a:endParaRPr lang="en-US"/>
          </a:p>
        </p:txBody>
      </p:sp>
      <p:sp>
        <p:nvSpPr>
          <p:cNvPr id="3" name="Footer Placeholder 2">
            <a:extLst>
              <a:ext uri="{FF2B5EF4-FFF2-40B4-BE49-F238E27FC236}">
                <a16:creationId xmlns:a16="http://schemas.microsoft.com/office/drawing/2014/main" id="{1C6A93F6-45F8-4453-B5DC-B2F3D5D0B50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EE364E1-213B-4AF0-80D7-8101EFD5E410}"/>
              </a:ext>
            </a:extLst>
          </p:cNvPr>
          <p:cNvSpPr>
            <a:spLocks noGrp="1"/>
          </p:cNvSpPr>
          <p:nvPr>
            <p:ph type="sldNum" sz="quarter" idx="12"/>
          </p:nvPr>
        </p:nvSpPr>
        <p:spPr/>
        <p:txBody>
          <a:bodyPr/>
          <a:lstStyle/>
          <a:p>
            <a:fld id="{4BA915EE-10CB-4CF1-8569-6154455DA573}" type="slidenum">
              <a:rPr lang="en-US" smtClean="0"/>
              <a:t>‹#›</a:t>
            </a:fld>
            <a:endParaRPr lang="en-US"/>
          </a:p>
        </p:txBody>
      </p:sp>
    </p:spTree>
    <p:extLst>
      <p:ext uri="{BB962C8B-B14F-4D97-AF65-F5344CB8AC3E}">
        <p14:creationId xmlns:p14="http://schemas.microsoft.com/office/powerpoint/2010/main" val="26770992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290B5D-E76D-4797-AD77-15625D675F3A}"/>
              </a:ext>
            </a:extLst>
          </p:cNvPr>
          <p:cNvSpPr>
            <a:spLocks noGrp="1"/>
          </p:cNvSpPr>
          <p:nvPr>
            <p:ph type="title"/>
          </p:nvPr>
        </p:nvSpPr>
        <p:spPr>
          <a:xfrm>
            <a:off x="652372" y="647700"/>
            <a:ext cx="4119654" cy="1714500"/>
          </a:xfrm>
        </p:spPr>
        <p:txBody>
          <a:bodyPr anchor="b">
            <a:noAutofit/>
          </a:bodyPr>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9744D8D-C9CF-43B2-905D-2368B17A539A}"/>
              </a:ext>
            </a:extLst>
          </p:cNvPr>
          <p:cNvSpPr>
            <a:spLocks noGrp="1"/>
          </p:cNvSpPr>
          <p:nvPr>
            <p:ph idx="1"/>
          </p:nvPr>
        </p:nvSpPr>
        <p:spPr>
          <a:xfrm>
            <a:off x="5540188" y="914400"/>
            <a:ext cx="5737412" cy="502919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F1B4BF0C-D14C-46D7-ACDD-1885DDD883F1}"/>
              </a:ext>
            </a:extLst>
          </p:cNvPr>
          <p:cNvSpPr>
            <a:spLocks noGrp="1"/>
          </p:cNvSpPr>
          <p:nvPr>
            <p:ph type="body" sz="half" idx="2"/>
          </p:nvPr>
        </p:nvSpPr>
        <p:spPr>
          <a:xfrm>
            <a:off x="652372" y="2697479"/>
            <a:ext cx="4119654" cy="324611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BFD7D8D-72E7-4ABD-BB87-80BB49003104}"/>
              </a:ext>
            </a:extLst>
          </p:cNvPr>
          <p:cNvSpPr>
            <a:spLocks noGrp="1"/>
          </p:cNvSpPr>
          <p:nvPr>
            <p:ph type="dt" sz="half" idx="10"/>
          </p:nvPr>
        </p:nvSpPr>
        <p:spPr/>
        <p:txBody>
          <a:bodyPr/>
          <a:lstStyle/>
          <a:p>
            <a:fld id="{D341B595-366B-43E2-A22E-EA6A78C03F06}" type="datetimeFigureOut">
              <a:rPr lang="en-US" smtClean="0"/>
              <a:t>9/7/2023</a:t>
            </a:fld>
            <a:endParaRPr lang="en-US"/>
          </a:p>
        </p:txBody>
      </p:sp>
      <p:sp>
        <p:nvSpPr>
          <p:cNvPr id="6" name="Footer Placeholder 5">
            <a:extLst>
              <a:ext uri="{FF2B5EF4-FFF2-40B4-BE49-F238E27FC236}">
                <a16:creationId xmlns:a16="http://schemas.microsoft.com/office/drawing/2014/main" id="{A9D9C1CE-C8CE-4364-A021-ADC2D647260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AE6FA33-09EF-495A-853E-63750CA37AC2}"/>
              </a:ext>
            </a:extLst>
          </p:cNvPr>
          <p:cNvSpPr>
            <a:spLocks noGrp="1"/>
          </p:cNvSpPr>
          <p:nvPr>
            <p:ph type="sldNum" sz="quarter" idx="12"/>
          </p:nvPr>
        </p:nvSpPr>
        <p:spPr/>
        <p:txBody>
          <a:bodyPr/>
          <a:lstStyle/>
          <a:p>
            <a:fld id="{4BA915EE-10CB-4CF1-8569-6154455DA573}" type="slidenum">
              <a:rPr lang="en-US" smtClean="0"/>
              <a:t>‹#›</a:t>
            </a:fld>
            <a:endParaRPr lang="en-US"/>
          </a:p>
        </p:txBody>
      </p:sp>
    </p:spTree>
    <p:extLst>
      <p:ext uri="{BB962C8B-B14F-4D97-AF65-F5344CB8AC3E}">
        <p14:creationId xmlns:p14="http://schemas.microsoft.com/office/powerpoint/2010/main" val="39314820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EF023E-952E-40DF-A101-74D22789D534}"/>
              </a:ext>
            </a:extLst>
          </p:cNvPr>
          <p:cNvSpPr>
            <a:spLocks noGrp="1"/>
          </p:cNvSpPr>
          <p:nvPr>
            <p:ph type="title"/>
          </p:nvPr>
        </p:nvSpPr>
        <p:spPr>
          <a:xfrm>
            <a:off x="652372" y="647700"/>
            <a:ext cx="4119654" cy="1714500"/>
          </a:xfrm>
        </p:spPr>
        <p:txBody>
          <a:bodyPr anchor="b">
            <a:noAutofit/>
          </a:bodyPr>
          <a:lstStyle>
            <a:lvl1pPr>
              <a:defRPr sz="32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841E98DD-BF5D-4CCA-8C66-F2A6CE11271C}"/>
              </a:ext>
            </a:extLst>
          </p:cNvPr>
          <p:cNvSpPr>
            <a:spLocks noGrp="1"/>
          </p:cNvSpPr>
          <p:nvPr>
            <p:ph type="pic" idx="1"/>
          </p:nvPr>
        </p:nvSpPr>
        <p:spPr>
          <a:xfrm>
            <a:off x="5486400" y="914400"/>
            <a:ext cx="5791200" cy="50291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A0EC22A6-F2C2-4A88-BEE5-2D6CEB520EB9}"/>
              </a:ext>
            </a:extLst>
          </p:cNvPr>
          <p:cNvSpPr>
            <a:spLocks noGrp="1"/>
          </p:cNvSpPr>
          <p:nvPr>
            <p:ph type="body" sz="half" idx="2"/>
          </p:nvPr>
        </p:nvSpPr>
        <p:spPr>
          <a:xfrm>
            <a:off x="652372" y="2697480"/>
            <a:ext cx="4119654" cy="317150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0A1F755-C7AF-4C50-8CA8-828612A767B0}"/>
              </a:ext>
            </a:extLst>
          </p:cNvPr>
          <p:cNvSpPr>
            <a:spLocks noGrp="1"/>
          </p:cNvSpPr>
          <p:nvPr>
            <p:ph type="dt" sz="half" idx="10"/>
          </p:nvPr>
        </p:nvSpPr>
        <p:spPr/>
        <p:txBody>
          <a:bodyPr/>
          <a:lstStyle/>
          <a:p>
            <a:fld id="{D341B595-366B-43E2-A22E-EA6A78C03F06}" type="datetimeFigureOut">
              <a:rPr lang="en-US" smtClean="0"/>
              <a:t>9/7/2023</a:t>
            </a:fld>
            <a:endParaRPr lang="en-US"/>
          </a:p>
        </p:txBody>
      </p:sp>
      <p:sp>
        <p:nvSpPr>
          <p:cNvPr id="6" name="Footer Placeholder 5">
            <a:extLst>
              <a:ext uri="{FF2B5EF4-FFF2-40B4-BE49-F238E27FC236}">
                <a16:creationId xmlns:a16="http://schemas.microsoft.com/office/drawing/2014/main" id="{C1EDE175-E818-477C-A3F6-7DD65C12688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1D0B8E3-DB91-440B-818F-71E4248BB102}"/>
              </a:ext>
            </a:extLst>
          </p:cNvPr>
          <p:cNvSpPr>
            <a:spLocks noGrp="1"/>
          </p:cNvSpPr>
          <p:nvPr>
            <p:ph type="sldNum" sz="quarter" idx="12"/>
          </p:nvPr>
        </p:nvSpPr>
        <p:spPr/>
        <p:txBody>
          <a:bodyPr/>
          <a:lstStyle/>
          <a:p>
            <a:fld id="{4BA915EE-10CB-4CF1-8569-6154455DA573}" type="slidenum">
              <a:rPr lang="en-US" smtClean="0"/>
              <a:t>‹#›</a:t>
            </a:fld>
            <a:endParaRPr lang="en-US"/>
          </a:p>
        </p:txBody>
      </p:sp>
    </p:spTree>
    <p:extLst>
      <p:ext uri="{BB962C8B-B14F-4D97-AF65-F5344CB8AC3E}">
        <p14:creationId xmlns:p14="http://schemas.microsoft.com/office/powerpoint/2010/main" val="16610193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55EB7D6-B8CB-49E3-874F-2255BEE82473}"/>
              </a:ext>
            </a:extLst>
          </p:cNvPr>
          <p:cNvSpPr>
            <a:spLocks noGrp="1"/>
          </p:cNvSpPr>
          <p:nvPr>
            <p:ph type="title"/>
          </p:nvPr>
        </p:nvSpPr>
        <p:spPr>
          <a:xfrm>
            <a:off x="652371" y="647700"/>
            <a:ext cx="10625229" cy="1147053"/>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a:extLst>
              <a:ext uri="{FF2B5EF4-FFF2-40B4-BE49-F238E27FC236}">
                <a16:creationId xmlns:a16="http://schemas.microsoft.com/office/drawing/2014/main" id="{CFBEEAC5-A8AB-4FE8-A270-D70F7DED4A50}"/>
              </a:ext>
            </a:extLst>
          </p:cNvPr>
          <p:cNvSpPr>
            <a:spLocks noGrp="1"/>
          </p:cNvSpPr>
          <p:nvPr>
            <p:ph type="body" idx="1"/>
          </p:nvPr>
        </p:nvSpPr>
        <p:spPr>
          <a:xfrm>
            <a:off x="652371" y="2095500"/>
            <a:ext cx="10620855" cy="38481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A7B6506C-52BF-4C05-AD31-7C08B80151CB}"/>
              </a:ext>
            </a:extLst>
          </p:cNvPr>
          <p:cNvSpPr>
            <a:spLocks noGrp="1"/>
          </p:cNvSpPr>
          <p:nvPr>
            <p:ph type="dt" sz="half" idx="2"/>
          </p:nvPr>
        </p:nvSpPr>
        <p:spPr>
          <a:xfrm>
            <a:off x="652371" y="6332538"/>
            <a:ext cx="3006492" cy="365125"/>
          </a:xfrm>
          <a:prstGeom prst="rect">
            <a:avLst/>
          </a:prstGeom>
        </p:spPr>
        <p:txBody>
          <a:bodyPr vert="horz" lIns="91440" tIns="45720" rIns="91440" bIns="45720" rtlCol="0" anchor="ctr"/>
          <a:lstStyle>
            <a:lvl1pPr algn="l">
              <a:defRPr sz="900" b="1" spc="100" baseline="0">
                <a:solidFill>
                  <a:schemeClr val="tx1"/>
                </a:solidFill>
              </a:defRPr>
            </a:lvl1pPr>
          </a:lstStyle>
          <a:p>
            <a:fld id="{D341B595-366B-43E2-A22E-EA6A78C03F06}" type="datetimeFigureOut">
              <a:rPr lang="en-US" smtClean="0"/>
              <a:t>9/7/2023</a:t>
            </a:fld>
            <a:endParaRPr lang="en-US"/>
          </a:p>
        </p:txBody>
      </p:sp>
      <p:sp>
        <p:nvSpPr>
          <p:cNvPr id="5" name="Footer Placeholder 4">
            <a:extLst>
              <a:ext uri="{FF2B5EF4-FFF2-40B4-BE49-F238E27FC236}">
                <a16:creationId xmlns:a16="http://schemas.microsoft.com/office/drawing/2014/main" id="{F2534630-6C67-4A40-A499-CB025B2438CE}"/>
              </a:ext>
            </a:extLst>
          </p:cNvPr>
          <p:cNvSpPr>
            <a:spLocks noGrp="1"/>
          </p:cNvSpPr>
          <p:nvPr>
            <p:ph type="ftr" sz="quarter" idx="3"/>
          </p:nvPr>
        </p:nvSpPr>
        <p:spPr>
          <a:xfrm>
            <a:off x="8034169" y="6332538"/>
            <a:ext cx="3505459" cy="365125"/>
          </a:xfrm>
          <a:prstGeom prst="rect">
            <a:avLst/>
          </a:prstGeom>
        </p:spPr>
        <p:txBody>
          <a:bodyPr vert="horz" lIns="91440" tIns="45720" rIns="91440" bIns="45720" rtlCol="0" anchor="ctr"/>
          <a:lstStyle>
            <a:lvl1pPr algn="r">
              <a:defRPr sz="900" b="1" spc="100" baseline="0">
                <a:solidFill>
                  <a:schemeClr val="tx1"/>
                </a:solidFill>
              </a:defRPr>
            </a:lvl1pPr>
          </a:lstStyle>
          <a:p>
            <a:endParaRPr lang="en-US"/>
          </a:p>
        </p:txBody>
      </p:sp>
      <p:sp>
        <p:nvSpPr>
          <p:cNvPr id="6" name="Slide Number Placeholder 5">
            <a:extLst>
              <a:ext uri="{FF2B5EF4-FFF2-40B4-BE49-F238E27FC236}">
                <a16:creationId xmlns:a16="http://schemas.microsoft.com/office/drawing/2014/main" id="{E964E14B-0EE8-4015-809C-DD36B5459B82}"/>
              </a:ext>
            </a:extLst>
          </p:cNvPr>
          <p:cNvSpPr>
            <a:spLocks noGrp="1"/>
          </p:cNvSpPr>
          <p:nvPr>
            <p:ph type="sldNum" sz="quarter" idx="4"/>
          </p:nvPr>
        </p:nvSpPr>
        <p:spPr>
          <a:xfrm>
            <a:off x="11444747" y="6332538"/>
            <a:ext cx="539808" cy="365125"/>
          </a:xfrm>
          <a:prstGeom prst="rect">
            <a:avLst/>
          </a:prstGeom>
        </p:spPr>
        <p:txBody>
          <a:bodyPr vert="horz" lIns="91440" tIns="45720" rIns="91440" bIns="45720" rtlCol="0" anchor="ctr"/>
          <a:lstStyle>
            <a:lvl1pPr algn="r">
              <a:defRPr sz="900" b="1" spc="100" baseline="0">
                <a:solidFill>
                  <a:schemeClr val="tx1"/>
                </a:solidFill>
              </a:defRPr>
            </a:lvl1pPr>
          </a:lstStyle>
          <a:p>
            <a:fld id="{4BA915EE-10CB-4CF1-8569-6154455DA573}" type="slidenum">
              <a:rPr lang="en-US" smtClean="0"/>
              <a:t>‹#›</a:t>
            </a:fld>
            <a:endParaRPr lang="en-US"/>
          </a:p>
        </p:txBody>
      </p:sp>
    </p:spTree>
    <p:extLst>
      <p:ext uri="{BB962C8B-B14F-4D97-AF65-F5344CB8AC3E}">
        <p14:creationId xmlns:p14="http://schemas.microsoft.com/office/powerpoint/2010/main" val="3209000706"/>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72" r:id="rId6"/>
    <p:sldLayoutId id="2147483667" r:id="rId7"/>
    <p:sldLayoutId id="2147483668" r:id="rId8"/>
    <p:sldLayoutId id="2147483669" r:id="rId9"/>
    <p:sldLayoutId id="2147483671" r:id="rId10"/>
    <p:sldLayoutId id="2147483670" r:id="rId11"/>
  </p:sldLayoutIdLst>
  <p:txStyles>
    <p:titleStyle>
      <a:lvl1pPr algn="l" defTabSz="914400" rtl="0" eaLnBrk="1" latinLnBrk="0" hangingPunct="1">
        <a:lnSpc>
          <a:spcPct val="120000"/>
        </a:lnSpc>
        <a:spcBef>
          <a:spcPct val="0"/>
        </a:spcBef>
        <a:buNone/>
        <a:defRPr sz="3600" kern="1200" cap="all" spc="300" baseline="0">
          <a:solidFill>
            <a:srgbClr val="FFFFFF"/>
          </a:solidFill>
          <a:highlight>
            <a:srgbClr val="000000"/>
          </a:highligh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SzPct val="75000"/>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Clr>
          <a:schemeClr val="tx1"/>
        </a:buClr>
        <a:buSzPct val="75000"/>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Clr>
          <a:schemeClr val="tx1"/>
        </a:buClr>
        <a:buSzPct val="75000"/>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Clr>
          <a:schemeClr val="tx1"/>
        </a:buClr>
        <a:buSzPct val="75000"/>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Clr>
          <a:schemeClr val="tx1"/>
        </a:buClr>
        <a:buSzPct val="75000"/>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7" name="Picture 6" descr="A logo with a black background&#10;&#10;Description automatically generated">
            <a:extLst>
              <a:ext uri="{FF2B5EF4-FFF2-40B4-BE49-F238E27FC236}">
                <a16:creationId xmlns:a16="http://schemas.microsoft.com/office/drawing/2014/main" id="{4948654E-33B0-2717-BA5D-9162855BA566}"/>
              </a:ext>
            </a:extLst>
          </p:cNvPr>
          <p:cNvPicPr>
            <a:picLocks noChangeAspect="1"/>
          </p:cNvPicPr>
          <p:nvPr/>
        </p:nvPicPr>
        <p:blipFill>
          <a:blip r:embed="rId2"/>
          <a:stretch>
            <a:fillRect/>
          </a:stretch>
        </p:blipFill>
        <p:spPr>
          <a:xfrm>
            <a:off x="804717" y="1927887"/>
            <a:ext cx="3842439" cy="3002226"/>
          </a:xfrm>
          <a:prstGeom prst="rect">
            <a:avLst/>
          </a:prstGeom>
        </p:spPr>
      </p:pic>
      <p:sp>
        <p:nvSpPr>
          <p:cNvPr id="4" name="object 2">
            <a:extLst>
              <a:ext uri="{FF2B5EF4-FFF2-40B4-BE49-F238E27FC236}">
                <a16:creationId xmlns:a16="http://schemas.microsoft.com/office/drawing/2014/main" id="{4816F5AC-C32B-5555-36E5-2B4DA87C268E}"/>
              </a:ext>
            </a:extLst>
          </p:cNvPr>
          <p:cNvSpPr txBox="1">
            <a:spLocks noGrp="1"/>
          </p:cNvSpPr>
          <p:nvPr>
            <p:ph type="title"/>
          </p:nvPr>
        </p:nvSpPr>
        <p:spPr>
          <a:xfrm>
            <a:off x="5136801" y="3563713"/>
            <a:ext cx="5836000" cy="1366400"/>
          </a:xfrm>
          <a:prstGeom prst="rect">
            <a:avLst/>
          </a:prstGeom>
          <a:noFill/>
        </p:spPr>
        <p:txBody>
          <a:bodyPr vert="horz" wrap="square" lIns="0" tIns="12065" rIns="0" bIns="0" rtlCol="0">
            <a:spAutoFit/>
          </a:bodyPr>
          <a:lstStyle/>
          <a:p>
            <a:pPr marL="12700">
              <a:lnSpc>
                <a:spcPct val="100000"/>
              </a:lnSpc>
              <a:spcBef>
                <a:spcPts val="95"/>
              </a:spcBef>
            </a:pPr>
            <a:r>
              <a:rPr lang="en-US" sz="4400" b="1" spc="0" dirty="0">
                <a:solidFill>
                  <a:srgbClr val="7E7E7E"/>
                </a:solidFill>
                <a:latin typeface="Avenir Next"/>
                <a:cs typeface="Arial"/>
              </a:rPr>
              <a:t>Moderator </a:t>
            </a:r>
            <a:br>
              <a:rPr lang="en-US" sz="4400" b="1" spc="0" dirty="0">
                <a:solidFill>
                  <a:srgbClr val="7E7E7E"/>
                </a:solidFill>
                <a:latin typeface="Avenir Next"/>
                <a:cs typeface="Arial"/>
              </a:rPr>
            </a:br>
            <a:r>
              <a:rPr lang="en-US" sz="4400" b="1" spc="0" dirty="0">
                <a:solidFill>
                  <a:srgbClr val="7E7E7E"/>
                </a:solidFill>
                <a:latin typeface="Avenir Next"/>
                <a:cs typeface="Arial"/>
              </a:rPr>
              <a:t>briefing</a:t>
            </a:r>
            <a:endParaRPr lang="en-US" sz="4400" b="1" spc="0" dirty="0">
              <a:solidFill>
                <a:srgbClr val="7E7E7E"/>
              </a:solidFill>
              <a:latin typeface="Avenir Next" panose="020B0503020202020204" pitchFamily="34" charset="0"/>
              <a:cs typeface="Arial"/>
            </a:endParaRPr>
          </a:p>
        </p:txBody>
      </p:sp>
      <p:sp>
        <p:nvSpPr>
          <p:cNvPr id="5" name="object 3">
            <a:extLst>
              <a:ext uri="{FF2B5EF4-FFF2-40B4-BE49-F238E27FC236}">
                <a16:creationId xmlns:a16="http://schemas.microsoft.com/office/drawing/2014/main" id="{F54CC267-FF79-A602-2791-1674B426A495}"/>
              </a:ext>
            </a:extLst>
          </p:cNvPr>
          <p:cNvSpPr txBox="1"/>
          <p:nvPr/>
        </p:nvSpPr>
        <p:spPr>
          <a:xfrm>
            <a:off x="5100357" y="5364110"/>
            <a:ext cx="2669474" cy="320601"/>
          </a:xfrm>
          <a:prstGeom prst="rect">
            <a:avLst/>
          </a:prstGeom>
        </p:spPr>
        <p:txBody>
          <a:bodyPr vert="horz" wrap="square" lIns="0" tIns="12700" rIns="0" bIns="0" rtlCol="0">
            <a:spAutoFit/>
          </a:bodyPr>
          <a:lstStyle/>
          <a:p>
            <a:pPr marL="12700">
              <a:lnSpc>
                <a:spcPct val="100000"/>
              </a:lnSpc>
              <a:spcBef>
                <a:spcPts val="100"/>
              </a:spcBef>
            </a:pPr>
            <a:r>
              <a:rPr lang="en-US" sz="2000" b="1" dirty="0">
                <a:solidFill>
                  <a:srgbClr val="1F4E77"/>
                </a:solidFill>
                <a:latin typeface="Avenir Next" panose="020B0503020202020204" pitchFamily="34" charset="0"/>
                <a:cs typeface="Arial"/>
              </a:rPr>
              <a:t>September 5</a:t>
            </a:r>
            <a:r>
              <a:rPr lang="en-US" sz="2000" b="1" baseline="30000" dirty="0">
                <a:solidFill>
                  <a:srgbClr val="1F4E77"/>
                </a:solidFill>
                <a:latin typeface="Avenir Next" panose="020B0503020202020204" pitchFamily="34" charset="0"/>
                <a:cs typeface="Arial"/>
              </a:rPr>
              <a:t>th</a:t>
            </a:r>
            <a:r>
              <a:rPr lang="en-US" sz="2000" b="1" dirty="0">
                <a:solidFill>
                  <a:srgbClr val="1F4E77"/>
                </a:solidFill>
                <a:latin typeface="Avenir Next" panose="020B0503020202020204" pitchFamily="34" charset="0"/>
                <a:cs typeface="Arial"/>
              </a:rPr>
              <a:t>, 2023</a:t>
            </a:r>
            <a:endParaRPr sz="2000" dirty="0">
              <a:latin typeface="Avenir Next" panose="020B0503020202020204" pitchFamily="34" charset="0"/>
              <a:cs typeface="Arial"/>
            </a:endParaRPr>
          </a:p>
        </p:txBody>
      </p:sp>
      <p:sp>
        <p:nvSpPr>
          <p:cNvPr id="6" name="object 4">
            <a:extLst>
              <a:ext uri="{FF2B5EF4-FFF2-40B4-BE49-F238E27FC236}">
                <a16:creationId xmlns:a16="http://schemas.microsoft.com/office/drawing/2014/main" id="{EC2F14AB-3A68-7AF0-0936-7C083D50CF9C}"/>
              </a:ext>
            </a:extLst>
          </p:cNvPr>
          <p:cNvSpPr/>
          <p:nvPr/>
        </p:nvSpPr>
        <p:spPr>
          <a:xfrm>
            <a:off x="5210655" y="4990610"/>
            <a:ext cx="1167322" cy="0"/>
          </a:xfrm>
          <a:custGeom>
            <a:avLst/>
            <a:gdLst/>
            <a:ahLst/>
            <a:cxnLst/>
            <a:rect l="l" t="t" r="r" b="b"/>
            <a:pathLst>
              <a:path w="1341755">
                <a:moveTo>
                  <a:pt x="0" y="0"/>
                </a:moveTo>
                <a:lnTo>
                  <a:pt x="1341615" y="0"/>
                </a:lnTo>
              </a:path>
            </a:pathLst>
          </a:custGeom>
          <a:ln w="19050">
            <a:solidFill>
              <a:srgbClr val="FF0000"/>
            </a:solidFill>
          </a:ln>
        </p:spPr>
        <p:txBody>
          <a:bodyPr wrap="square" lIns="0" tIns="0" rIns="0" bIns="0" rtlCol="0"/>
          <a:lstStyle/>
          <a:p>
            <a:endParaRPr/>
          </a:p>
        </p:txBody>
      </p:sp>
    </p:spTree>
    <p:extLst>
      <p:ext uri="{BB962C8B-B14F-4D97-AF65-F5344CB8AC3E}">
        <p14:creationId xmlns:p14="http://schemas.microsoft.com/office/powerpoint/2010/main" val="14601365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A5E1550-A8DF-A2E4-4B5F-C610BDF96F31}"/>
              </a:ext>
            </a:extLst>
          </p:cNvPr>
          <p:cNvSpPr/>
          <p:nvPr/>
        </p:nvSpPr>
        <p:spPr>
          <a:xfrm>
            <a:off x="0" y="0"/>
            <a:ext cx="12192000"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2">
            <a:extLst>
              <a:ext uri="{FF2B5EF4-FFF2-40B4-BE49-F238E27FC236}">
                <a16:creationId xmlns:a16="http://schemas.microsoft.com/office/drawing/2014/main" id="{1282E239-5AE6-B481-0777-62C0A67F4DFB}"/>
              </a:ext>
            </a:extLst>
          </p:cNvPr>
          <p:cNvSpPr>
            <a:spLocks noChangeArrowheads="1"/>
          </p:cNvSpPr>
          <p:nvPr/>
        </p:nvSpPr>
        <p:spPr bwMode="auto">
          <a:xfrm>
            <a:off x="5235879" y="2864346"/>
            <a:ext cx="1247470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2" name="Picture 1" descr="A logo with a black background&#10;&#10;Description automatically generated">
            <a:extLst>
              <a:ext uri="{FF2B5EF4-FFF2-40B4-BE49-F238E27FC236}">
                <a16:creationId xmlns:a16="http://schemas.microsoft.com/office/drawing/2014/main" id="{FA7569CD-9895-9B66-E92F-00415B707AE8}"/>
              </a:ext>
            </a:extLst>
          </p:cNvPr>
          <p:cNvPicPr>
            <a:picLocks noChangeAspect="1"/>
          </p:cNvPicPr>
          <p:nvPr/>
        </p:nvPicPr>
        <p:blipFill>
          <a:blip r:embed="rId2"/>
          <a:stretch>
            <a:fillRect/>
          </a:stretch>
        </p:blipFill>
        <p:spPr>
          <a:xfrm>
            <a:off x="861391" y="239204"/>
            <a:ext cx="3658978" cy="2858882"/>
          </a:xfrm>
          <a:prstGeom prst="rect">
            <a:avLst/>
          </a:prstGeom>
        </p:spPr>
      </p:pic>
      <p:sp>
        <p:nvSpPr>
          <p:cNvPr id="9" name="object 2">
            <a:extLst>
              <a:ext uri="{FF2B5EF4-FFF2-40B4-BE49-F238E27FC236}">
                <a16:creationId xmlns:a16="http://schemas.microsoft.com/office/drawing/2014/main" id="{F8790B1E-7D48-336B-663B-4C9E1F14ADEB}"/>
              </a:ext>
            </a:extLst>
          </p:cNvPr>
          <p:cNvSpPr/>
          <p:nvPr/>
        </p:nvSpPr>
        <p:spPr>
          <a:xfrm>
            <a:off x="403194" y="3294543"/>
            <a:ext cx="11449050" cy="1270"/>
          </a:xfrm>
          <a:custGeom>
            <a:avLst/>
            <a:gdLst/>
            <a:ahLst/>
            <a:cxnLst/>
            <a:rect l="l" t="t" r="r" b="b"/>
            <a:pathLst>
              <a:path w="11449050" h="1269">
                <a:moveTo>
                  <a:pt x="0" y="0"/>
                </a:moveTo>
                <a:lnTo>
                  <a:pt x="11449050" y="762"/>
                </a:lnTo>
              </a:path>
            </a:pathLst>
          </a:custGeom>
          <a:ln w="12699">
            <a:solidFill>
              <a:srgbClr val="767070"/>
            </a:solidFill>
          </a:ln>
        </p:spPr>
        <p:txBody>
          <a:bodyPr wrap="square" lIns="0" tIns="0" rIns="0" bIns="0" rtlCol="0"/>
          <a:lstStyle/>
          <a:p>
            <a:endParaRPr/>
          </a:p>
        </p:txBody>
      </p:sp>
      <p:sp>
        <p:nvSpPr>
          <p:cNvPr id="11" name="Title 1">
            <a:extLst>
              <a:ext uri="{FF2B5EF4-FFF2-40B4-BE49-F238E27FC236}">
                <a16:creationId xmlns:a16="http://schemas.microsoft.com/office/drawing/2014/main" id="{24112636-68D3-9CBC-2509-AB9366DEDB8F}"/>
              </a:ext>
            </a:extLst>
          </p:cNvPr>
          <p:cNvSpPr>
            <a:spLocks noGrp="1"/>
          </p:cNvSpPr>
          <p:nvPr>
            <p:ph type="title"/>
          </p:nvPr>
        </p:nvSpPr>
        <p:spPr>
          <a:xfrm>
            <a:off x="5235879" y="1835107"/>
            <a:ext cx="5765746" cy="677108"/>
          </a:xfrm>
        </p:spPr>
        <p:txBody>
          <a:bodyPr>
            <a:noAutofit/>
          </a:bodyPr>
          <a:lstStyle/>
          <a:p>
            <a:pPr algn="ctr">
              <a:lnSpc>
                <a:spcPct val="100000"/>
              </a:lnSpc>
            </a:pPr>
            <a:r>
              <a:rPr lang="en-US" sz="4400" b="1" dirty="0">
                <a:solidFill>
                  <a:schemeClr val="bg1">
                    <a:lumMod val="65000"/>
                  </a:schemeClr>
                </a:solidFill>
                <a:latin typeface="Avenir Next" panose="020B0503020202020204" pitchFamily="34" charset="0"/>
              </a:rPr>
              <a:t>Fireside Chats In Program</a:t>
            </a:r>
          </a:p>
        </p:txBody>
      </p:sp>
      <p:sp>
        <p:nvSpPr>
          <p:cNvPr id="12" name="Text Placeholder 2">
            <a:extLst>
              <a:ext uri="{FF2B5EF4-FFF2-40B4-BE49-F238E27FC236}">
                <a16:creationId xmlns:a16="http://schemas.microsoft.com/office/drawing/2014/main" id="{99F379DC-B421-9D17-8FE2-80AF7F5F86CD}"/>
              </a:ext>
            </a:extLst>
          </p:cNvPr>
          <p:cNvSpPr txBox="1">
            <a:spLocks/>
          </p:cNvSpPr>
          <p:nvPr/>
        </p:nvSpPr>
        <p:spPr>
          <a:xfrm>
            <a:off x="379365" y="3429000"/>
            <a:ext cx="11056620" cy="3447098"/>
          </a:xfrm>
          <a:prstGeom prst="rect">
            <a:avLst/>
          </a:prstGeom>
        </p:spPr>
        <p:txBody>
          <a:bodyPr vert="horz" lIns="91440" tIns="45720" rIns="91440" bIns="45720" rtlCol="0" anchor="t">
            <a:normAutofit/>
          </a:bodyPr>
          <a:lstStyle>
            <a:lvl1pPr marL="228600" indent="-228600" algn="l" defTabSz="914400" rtl="0" eaLnBrk="1" latinLnBrk="0" hangingPunct="1">
              <a:lnSpc>
                <a:spcPct val="120000"/>
              </a:lnSpc>
              <a:spcBef>
                <a:spcPts val="1000"/>
              </a:spcBef>
              <a:buClr>
                <a:schemeClr val="tx1"/>
              </a:buClr>
              <a:buSzPct val="75000"/>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Clr>
                <a:schemeClr val="tx1"/>
              </a:buClr>
              <a:buSzPct val="75000"/>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Clr>
                <a:schemeClr val="tx1"/>
              </a:buClr>
              <a:buSzPct val="75000"/>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Clr>
                <a:schemeClr val="tx1"/>
              </a:buClr>
              <a:buSzPct val="75000"/>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Clr>
                <a:schemeClr val="tx1"/>
              </a:buClr>
              <a:buSzPct val="75000"/>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800" b="1" dirty="0">
                <a:solidFill>
                  <a:srgbClr val="1F4F77"/>
                </a:solidFill>
                <a:latin typeface="Avenir Next"/>
                <a:cs typeface="Tw Cen MT"/>
              </a:rPr>
              <a:t>Fireside Chat </a:t>
            </a:r>
            <a:r>
              <a:rPr lang="en-US" sz="2800" dirty="0">
                <a:solidFill>
                  <a:schemeClr val="bg1"/>
                </a:solidFill>
                <a:latin typeface="Avenir Next"/>
                <a:cs typeface="Tw Cen MT"/>
              </a:rPr>
              <a:t>with </a:t>
            </a:r>
            <a:r>
              <a:rPr lang="en-US" sz="2800" b="1" dirty="0">
                <a:solidFill>
                  <a:schemeClr val="bg1"/>
                </a:solidFill>
                <a:latin typeface="Avenir Next"/>
                <a:cs typeface="Tw Cen MT"/>
              </a:rPr>
              <a:t>Abraham Verghese </a:t>
            </a:r>
            <a:r>
              <a:rPr lang="en-US" sz="2800" dirty="0">
                <a:solidFill>
                  <a:schemeClr val="bg1"/>
                </a:solidFill>
                <a:latin typeface="Avenir Next"/>
                <a:cs typeface="Tw Cen MT"/>
              </a:rPr>
              <a:t>– Preserving Humanism in Medicine in a Rapidly Transformational Digital World</a:t>
            </a:r>
          </a:p>
          <a:p>
            <a:pPr marL="0" indent="0">
              <a:buNone/>
            </a:pPr>
            <a:r>
              <a:rPr lang="en-US" sz="2800" b="1" dirty="0">
                <a:solidFill>
                  <a:srgbClr val="1F4F77"/>
                </a:solidFill>
                <a:latin typeface="Avenir Next"/>
                <a:cs typeface="Tw Cen MT"/>
              </a:rPr>
              <a:t>Fireside Chat </a:t>
            </a:r>
            <a:r>
              <a:rPr lang="en-US" sz="2800" dirty="0">
                <a:solidFill>
                  <a:schemeClr val="bg1"/>
                </a:solidFill>
                <a:latin typeface="Avenir Next"/>
                <a:cs typeface="Tw Cen MT"/>
              </a:rPr>
              <a:t>- </a:t>
            </a:r>
            <a:r>
              <a:rPr lang="en-US" sz="2800" b="1" dirty="0">
                <a:solidFill>
                  <a:schemeClr val="bg1"/>
                </a:solidFill>
                <a:latin typeface="Avenir Next"/>
                <a:cs typeface="Tw Cen MT"/>
              </a:rPr>
              <a:t>Joanna Pena Bickley</a:t>
            </a:r>
            <a:r>
              <a:rPr lang="en-US" sz="2800" dirty="0">
                <a:solidFill>
                  <a:schemeClr val="bg1"/>
                </a:solidFill>
                <a:latin typeface="Avenir Next"/>
                <a:cs typeface="Tw Cen MT"/>
              </a:rPr>
              <a:t>, Head of Research &amp; Design, Alexa Devices at Amazon</a:t>
            </a:r>
          </a:p>
          <a:p>
            <a:pPr marL="0" indent="0">
              <a:buNone/>
            </a:pPr>
            <a:r>
              <a:rPr lang="en-US" sz="2800" b="1" dirty="0">
                <a:solidFill>
                  <a:srgbClr val="1F4F77"/>
                </a:solidFill>
                <a:ea typeface="+mn-lt"/>
                <a:cs typeface="+mn-lt"/>
              </a:rPr>
              <a:t> </a:t>
            </a:r>
            <a:r>
              <a:rPr lang="en-US" sz="2800" b="1" dirty="0">
                <a:solidFill>
                  <a:srgbClr val="1F4F77"/>
                </a:solidFill>
                <a:latin typeface="Arial Nova"/>
                <a:ea typeface="+mn-lt"/>
                <a:cs typeface="+mn-lt"/>
              </a:rPr>
              <a:t>Fireside Chat</a:t>
            </a:r>
            <a:r>
              <a:rPr lang="en-US" sz="2800" b="1" dirty="0">
                <a:solidFill>
                  <a:srgbClr val="1F4F77"/>
                </a:solidFill>
                <a:latin typeface="Arial Nova"/>
              </a:rPr>
              <a:t> </a:t>
            </a:r>
            <a:r>
              <a:rPr lang="en-US" sz="2800" dirty="0">
                <a:solidFill>
                  <a:schemeClr val="bg1"/>
                </a:solidFill>
                <a:latin typeface="Avenir Next"/>
              </a:rPr>
              <a:t>– </a:t>
            </a:r>
            <a:r>
              <a:rPr lang="en-US" sz="2800" b="1">
                <a:solidFill>
                  <a:schemeClr val="bg1"/>
                </a:solidFill>
                <a:ea typeface="+mn-lt"/>
                <a:cs typeface="+mn-lt"/>
              </a:rPr>
              <a:t>Women Executives in Health Tech</a:t>
            </a:r>
            <a:endParaRPr lang="en-US" sz="2800" b="1">
              <a:solidFill>
                <a:schemeClr val="bg1"/>
              </a:solidFill>
              <a:latin typeface="Avenir Next"/>
              <a:cs typeface="Tw Cen MT"/>
            </a:endParaRPr>
          </a:p>
          <a:p>
            <a:pPr marL="0" indent="0">
              <a:buNone/>
            </a:pPr>
            <a:endParaRPr lang="en-US" sz="2800" dirty="0">
              <a:solidFill>
                <a:schemeClr val="bg1"/>
              </a:solidFill>
              <a:latin typeface="Avenir Next" panose="020B0503020202020204" pitchFamily="34" charset="0"/>
              <a:cs typeface="Tw Cen MT"/>
            </a:endParaRPr>
          </a:p>
          <a:p>
            <a:pPr marL="0" indent="0">
              <a:buNone/>
            </a:pPr>
            <a:endParaRPr lang="en-US" sz="2800" dirty="0">
              <a:solidFill>
                <a:schemeClr val="bg1"/>
              </a:solidFill>
              <a:latin typeface="Avenir Next" panose="020B0503020202020204" pitchFamily="34" charset="0"/>
              <a:cs typeface="Tw Cen MT"/>
            </a:endParaRPr>
          </a:p>
          <a:p>
            <a:pPr marL="0" indent="0">
              <a:buNone/>
            </a:pPr>
            <a:endParaRPr lang="en-US" dirty="0">
              <a:solidFill>
                <a:schemeClr val="bg1"/>
              </a:solidFill>
              <a:latin typeface="Avenir Next" panose="020B0503020202020204" pitchFamily="34" charset="0"/>
            </a:endParaRPr>
          </a:p>
        </p:txBody>
      </p:sp>
    </p:spTree>
    <p:extLst>
      <p:ext uri="{BB962C8B-B14F-4D97-AF65-F5344CB8AC3E}">
        <p14:creationId xmlns:p14="http://schemas.microsoft.com/office/powerpoint/2010/main" val="3433596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A5E1550-A8DF-A2E4-4B5F-C610BDF96F31}"/>
              </a:ext>
            </a:extLst>
          </p:cNvPr>
          <p:cNvSpPr/>
          <p:nvPr/>
        </p:nvSpPr>
        <p:spPr>
          <a:xfrm>
            <a:off x="0" y="0"/>
            <a:ext cx="12192000"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2">
            <a:extLst>
              <a:ext uri="{FF2B5EF4-FFF2-40B4-BE49-F238E27FC236}">
                <a16:creationId xmlns:a16="http://schemas.microsoft.com/office/drawing/2014/main" id="{1282E239-5AE6-B481-0777-62C0A67F4DFB}"/>
              </a:ext>
            </a:extLst>
          </p:cNvPr>
          <p:cNvSpPr>
            <a:spLocks noChangeArrowheads="1"/>
          </p:cNvSpPr>
          <p:nvPr/>
        </p:nvSpPr>
        <p:spPr bwMode="auto">
          <a:xfrm>
            <a:off x="5235879" y="2864346"/>
            <a:ext cx="1247470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2" name="Picture 1" descr="A logo with a black background&#10;&#10;Description automatically generated">
            <a:extLst>
              <a:ext uri="{FF2B5EF4-FFF2-40B4-BE49-F238E27FC236}">
                <a16:creationId xmlns:a16="http://schemas.microsoft.com/office/drawing/2014/main" id="{FA7569CD-9895-9B66-E92F-00415B707AE8}"/>
              </a:ext>
            </a:extLst>
          </p:cNvPr>
          <p:cNvPicPr>
            <a:picLocks noChangeAspect="1"/>
          </p:cNvPicPr>
          <p:nvPr/>
        </p:nvPicPr>
        <p:blipFill>
          <a:blip r:embed="rId2"/>
          <a:stretch>
            <a:fillRect/>
          </a:stretch>
        </p:blipFill>
        <p:spPr>
          <a:xfrm>
            <a:off x="861391" y="239204"/>
            <a:ext cx="3658978" cy="2858882"/>
          </a:xfrm>
          <a:prstGeom prst="rect">
            <a:avLst/>
          </a:prstGeom>
        </p:spPr>
      </p:pic>
      <p:sp>
        <p:nvSpPr>
          <p:cNvPr id="9" name="object 2">
            <a:extLst>
              <a:ext uri="{FF2B5EF4-FFF2-40B4-BE49-F238E27FC236}">
                <a16:creationId xmlns:a16="http://schemas.microsoft.com/office/drawing/2014/main" id="{F8790B1E-7D48-336B-663B-4C9E1F14ADEB}"/>
              </a:ext>
            </a:extLst>
          </p:cNvPr>
          <p:cNvSpPr/>
          <p:nvPr/>
        </p:nvSpPr>
        <p:spPr>
          <a:xfrm>
            <a:off x="403194" y="3294543"/>
            <a:ext cx="11449050" cy="1270"/>
          </a:xfrm>
          <a:custGeom>
            <a:avLst/>
            <a:gdLst/>
            <a:ahLst/>
            <a:cxnLst/>
            <a:rect l="l" t="t" r="r" b="b"/>
            <a:pathLst>
              <a:path w="11449050" h="1269">
                <a:moveTo>
                  <a:pt x="0" y="0"/>
                </a:moveTo>
                <a:lnTo>
                  <a:pt x="11449050" y="762"/>
                </a:lnTo>
              </a:path>
            </a:pathLst>
          </a:custGeom>
          <a:ln w="12699">
            <a:solidFill>
              <a:srgbClr val="767070"/>
            </a:solidFill>
          </a:ln>
        </p:spPr>
        <p:txBody>
          <a:bodyPr wrap="square" lIns="0" tIns="0" rIns="0" bIns="0" rtlCol="0"/>
          <a:lstStyle/>
          <a:p>
            <a:endParaRPr/>
          </a:p>
        </p:txBody>
      </p:sp>
      <p:sp>
        <p:nvSpPr>
          <p:cNvPr id="6" name="Title 1">
            <a:extLst>
              <a:ext uri="{FF2B5EF4-FFF2-40B4-BE49-F238E27FC236}">
                <a16:creationId xmlns:a16="http://schemas.microsoft.com/office/drawing/2014/main" id="{B505761E-2F81-213B-39DA-5D1CE7A0723A}"/>
              </a:ext>
            </a:extLst>
          </p:cNvPr>
          <p:cNvSpPr>
            <a:spLocks noGrp="1"/>
          </p:cNvSpPr>
          <p:nvPr>
            <p:ph type="title"/>
          </p:nvPr>
        </p:nvSpPr>
        <p:spPr>
          <a:xfrm>
            <a:off x="5512904" y="795080"/>
            <a:ext cx="6143125" cy="677108"/>
          </a:xfrm>
        </p:spPr>
        <p:txBody>
          <a:bodyPr>
            <a:normAutofit fontScale="90000"/>
          </a:bodyPr>
          <a:lstStyle/>
          <a:p>
            <a:pPr algn="ctr">
              <a:lnSpc>
                <a:spcPct val="100000"/>
              </a:lnSpc>
            </a:pPr>
            <a:r>
              <a:rPr lang="en-US" b="1" dirty="0">
                <a:solidFill>
                  <a:schemeClr val="bg1">
                    <a:lumMod val="50000"/>
                  </a:schemeClr>
                </a:solidFill>
                <a:latin typeface="Avenir Next" panose="020B0503020202020204" pitchFamily="34" charset="0"/>
              </a:rPr>
              <a:t>Fireside Chat Sessions</a:t>
            </a:r>
          </a:p>
        </p:txBody>
      </p:sp>
      <p:sp>
        <p:nvSpPr>
          <p:cNvPr id="8" name="Text Placeholder 2">
            <a:extLst>
              <a:ext uri="{FF2B5EF4-FFF2-40B4-BE49-F238E27FC236}">
                <a16:creationId xmlns:a16="http://schemas.microsoft.com/office/drawing/2014/main" id="{7DE9C0EF-1A30-B6DA-7DE2-F9783984F342}"/>
              </a:ext>
            </a:extLst>
          </p:cNvPr>
          <p:cNvSpPr txBox="1">
            <a:spLocks/>
          </p:cNvSpPr>
          <p:nvPr/>
        </p:nvSpPr>
        <p:spPr>
          <a:xfrm>
            <a:off x="599409" y="3492270"/>
            <a:ext cx="11056620" cy="3847207"/>
          </a:xfrm>
          <a:prstGeom prst="rect">
            <a:avLst/>
          </a:prstGeom>
        </p:spPr>
        <p:txBody>
          <a:bodyPr vert="horz" lIns="91440" tIns="45720" rIns="91440" bIns="45720" rtlCol="0" anchor="t">
            <a:normAutofit/>
          </a:bodyPr>
          <a:lstStyle>
            <a:lvl1pPr marL="228600" indent="-228600" algn="l" defTabSz="914400" rtl="0" eaLnBrk="1" latinLnBrk="0" hangingPunct="1">
              <a:lnSpc>
                <a:spcPct val="120000"/>
              </a:lnSpc>
              <a:spcBef>
                <a:spcPts val="1000"/>
              </a:spcBef>
              <a:buClr>
                <a:schemeClr val="tx1"/>
              </a:buClr>
              <a:buSzPct val="75000"/>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Clr>
                <a:schemeClr val="tx1"/>
              </a:buClr>
              <a:buSzPct val="75000"/>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Clr>
                <a:schemeClr val="tx1"/>
              </a:buClr>
              <a:buSzPct val="75000"/>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Clr>
                <a:schemeClr val="tx1"/>
              </a:buClr>
              <a:buSzPct val="75000"/>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Clr>
                <a:schemeClr val="tx1"/>
              </a:buClr>
              <a:buSzPct val="75000"/>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dirty="0">
                <a:solidFill>
                  <a:srgbClr val="1F4F77"/>
                </a:solidFill>
                <a:latin typeface="Avenir Next" panose="020B0503020202020204" pitchFamily="34" charset="0"/>
              </a:rPr>
              <a:t>Moderators:</a:t>
            </a:r>
          </a:p>
          <a:p>
            <a:pPr lvl="1">
              <a:buClr>
                <a:srgbClr val="1F4F77"/>
              </a:buClr>
              <a:buSzPct val="100000"/>
            </a:pPr>
            <a:r>
              <a:rPr lang="en-US" sz="2000" dirty="0">
                <a:solidFill>
                  <a:schemeClr val="bg1"/>
                </a:solidFill>
                <a:latin typeface="Avenir Next"/>
              </a:rPr>
              <a:t>There is no need for you to additional slides.</a:t>
            </a:r>
          </a:p>
          <a:p>
            <a:pPr lvl="1">
              <a:buClr>
                <a:srgbClr val="1F4F77"/>
              </a:buClr>
              <a:buSzPct val="100000"/>
            </a:pPr>
            <a:r>
              <a:rPr lang="en-US" sz="2000" dirty="0">
                <a:solidFill>
                  <a:schemeClr val="bg1"/>
                </a:solidFill>
                <a:latin typeface="Avenir Next"/>
              </a:rPr>
              <a:t>Introduce the speakers and keep the session flowing</a:t>
            </a:r>
          </a:p>
          <a:p>
            <a:pPr marL="0" indent="0">
              <a:buNone/>
            </a:pPr>
            <a:r>
              <a:rPr lang="en-US" sz="2400" b="1" dirty="0">
                <a:solidFill>
                  <a:srgbClr val="1F4F77"/>
                </a:solidFill>
                <a:latin typeface="Avenir Next" panose="020B0503020202020204" pitchFamily="34" charset="0"/>
              </a:rPr>
              <a:t>Speakers:</a:t>
            </a:r>
          </a:p>
          <a:p>
            <a:pPr lvl="1">
              <a:buClr>
                <a:srgbClr val="1F4F77"/>
              </a:buClr>
              <a:buSzPct val="100000"/>
            </a:pPr>
            <a:r>
              <a:rPr lang="en-US" sz="2000" dirty="0">
                <a:solidFill>
                  <a:schemeClr val="bg1"/>
                </a:solidFill>
                <a:latin typeface="Avenir Next" panose="020B0503020202020204" pitchFamily="34" charset="0"/>
              </a:rPr>
              <a:t>No slides necessary</a:t>
            </a:r>
          </a:p>
        </p:txBody>
      </p:sp>
      <p:sp>
        <p:nvSpPr>
          <p:cNvPr id="10" name="TextBox 9">
            <a:extLst>
              <a:ext uri="{FF2B5EF4-FFF2-40B4-BE49-F238E27FC236}">
                <a16:creationId xmlns:a16="http://schemas.microsoft.com/office/drawing/2014/main" id="{E582AC39-6C01-C687-E3AD-0FBD91BA3208}"/>
              </a:ext>
            </a:extLst>
          </p:cNvPr>
          <p:cNvSpPr txBox="1"/>
          <p:nvPr/>
        </p:nvSpPr>
        <p:spPr>
          <a:xfrm>
            <a:off x="5512904" y="1668645"/>
            <a:ext cx="6339340" cy="1754326"/>
          </a:xfrm>
          <a:prstGeom prst="rect">
            <a:avLst/>
          </a:prstGeom>
          <a:noFill/>
        </p:spPr>
        <p:txBody>
          <a:bodyPr wrap="square" rtlCol="0">
            <a:spAutoFit/>
          </a:bodyPr>
          <a:lstStyle/>
          <a:p>
            <a:r>
              <a:rPr lang="en-US" dirty="0">
                <a:solidFill>
                  <a:schemeClr val="bg1"/>
                </a:solidFill>
                <a:latin typeface="Avenir Next" panose="020B0503020202020204" pitchFamily="34" charset="0"/>
              </a:rPr>
              <a:t>During Fireside Chats, there will be no other sessions running concurrently. These session are 1:1 moderated interviews with a luminary. In this 1-hour session, a moderator will have the opportunity to facilitate a discussion with a luminary on the conference’s main stage.</a:t>
            </a:r>
          </a:p>
          <a:p>
            <a:endParaRPr lang="en-US" dirty="0">
              <a:latin typeface="Avenir Next" panose="020B0503020202020204" pitchFamily="34" charset="0"/>
            </a:endParaRPr>
          </a:p>
        </p:txBody>
      </p:sp>
    </p:spTree>
    <p:extLst>
      <p:ext uri="{BB962C8B-B14F-4D97-AF65-F5344CB8AC3E}">
        <p14:creationId xmlns:p14="http://schemas.microsoft.com/office/powerpoint/2010/main" val="9511766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A5E1550-A8DF-A2E4-4B5F-C610BDF96F31}"/>
              </a:ext>
            </a:extLst>
          </p:cNvPr>
          <p:cNvSpPr/>
          <p:nvPr/>
        </p:nvSpPr>
        <p:spPr>
          <a:xfrm>
            <a:off x="0" y="0"/>
            <a:ext cx="12192000"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2">
            <a:extLst>
              <a:ext uri="{FF2B5EF4-FFF2-40B4-BE49-F238E27FC236}">
                <a16:creationId xmlns:a16="http://schemas.microsoft.com/office/drawing/2014/main" id="{1282E239-5AE6-B481-0777-62C0A67F4DFB}"/>
              </a:ext>
            </a:extLst>
          </p:cNvPr>
          <p:cNvSpPr>
            <a:spLocks noChangeArrowheads="1"/>
          </p:cNvSpPr>
          <p:nvPr/>
        </p:nvSpPr>
        <p:spPr bwMode="auto">
          <a:xfrm>
            <a:off x="5235879" y="2864346"/>
            <a:ext cx="1247470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2" name="Picture 1" descr="A logo with a black background&#10;&#10;Description automatically generated">
            <a:extLst>
              <a:ext uri="{FF2B5EF4-FFF2-40B4-BE49-F238E27FC236}">
                <a16:creationId xmlns:a16="http://schemas.microsoft.com/office/drawing/2014/main" id="{FA7569CD-9895-9B66-E92F-00415B707AE8}"/>
              </a:ext>
            </a:extLst>
          </p:cNvPr>
          <p:cNvPicPr>
            <a:picLocks noChangeAspect="1"/>
          </p:cNvPicPr>
          <p:nvPr/>
        </p:nvPicPr>
        <p:blipFill>
          <a:blip r:embed="rId2"/>
          <a:stretch>
            <a:fillRect/>
          </a:stretch>
        </p:blipFill>
        <p:spPr>
          <a:xfrm>
            <a:off x="861391" y="239204"/>
            <a:ext cx="3658978" cy="2858882"/>
          </a:xfrm>
          <a:prstGeom prst="rect">
            <a:avLst/>
          </a:prstGeom>
        </p:spPr>
      </p:pic>
      <p:sp>
        <p:nvSpPr>
          <p:cNvPr id="9" name="object 2">
            <a:extLst>
              <a:ext uri="{FF2B5EF4-FFF2-40B4-BE49-F238E27FC236}">
                <a16:creationId xmlns:a16="http://schemas.microsoft.com/office/drawing/2014/main" id="{F8790B1E-7D48-336B-663B-4C9E1F14ADEB}"/>
              </a:ext>
            </a:extLst>
          </p:cNvPr>
          <p:cNvSpPr/>
          <p:nvPr/>
        </p:nvSpPr>
        <p:spPr>
          <a:xfrm>
            <a:off x="379365" y="3096182"/>
            <a:ext cx="11449050" cy="1270"/>
          </a:xfrm>
          <a:custGeom>
            <a:avLst/>
            <a:gdLst/>
            <a:ahLst/>
            <a:cxnLst/>
            <a:rect l="l" t="t" r="r" b="b"/>
            <a:pathLst>
              <a:path w="11449050" h="1269">
                <a:moveTo>
                  <a:pt x="0" y="0"/>
                </a:moveTo>
                <a:lnTo>
                  <a:pt x="11449050" y="762"/>
                </a:lnTo>
              </a:path>
            </a:pathLst>
          </a:custGeom>
          <a:ln w="12699">
            <a:solidFill>
              <a:srgbClr val="767070"/>
            </a:solidFill>
          </a:ln>
        </p:spPr>
        <p:txBody>
          <a:bodyPr wrap="square" lIns="0" tIns="0" rIns="0" bIns="0" rtlCol="0"/>
          <a:lstStyle/>
          <a:p>
            <a:endParaRPr/>
          </a:p>
        </p:txBody>
      </p:sp>
      <p:sp>
        <p:nvSpPr>
          <p:cNvPr id="11" name="Title 1">
            <a:extLst>
              <a:ext uri="{FF2B5EF4-FFF2-40B4-BE49-F238E27FC236}">
                <a16:creationId xmlns:a16="http://schemas.microsoft.com/office/drawing/2014/main" id="{88B72D93-23AD-5019-072E-C344C2A155A5}"/>
              </a:ext>
            </a:extLst>
          </p:cNvPr>
          <p:cNvSpPr>
            <a:spLocks noGrp="1"/>
          </p:cNvSpPr>
          <p:nvPr>
            <p:ph type="title"/>
          </p:nvPr>
        </p:nvSpPr>
        <p:spPr>
          <a:xfrm>
            <a:off x="6526695" y="1330091"/>
            <a:ext cx="5201479" cy="677108"/>
          </a:xfrm>
        </p:spPr>
        <p:txBody>
          <a:bodyPr>
            <a:normAutofit fontScale="90000"/>
          </a:bodyPr>
          <a:lstStyle/>
          <a:p>
            <a:pPr algn="ctr">
              <a:lnSpc>
                <a:spcPct val="100000"/>
              </a:lnSpc>
            </a:pPr>
            <a:r>
              <a:rPr lang="en-US" b="1" dirty="0">
                <a:solidFill>
                  <a:schemeClr val="bg1">
                    <a:lumMod val="65000"/>
                  </a:schemeClr>
                </a:solidFill>
                <a:latin typeface="Avenir Next" panose="020B0503020202020204" pitchFamily="34" charset="0"/>
              </a:rPr>
              <a:t>Group Chats </a:t>
            </a:r>
            <a:br>
              <a:rPr lang="en-US" b="1" dirty="0">
                <a:solidFill>
                  <a:schemeClr val="bg1">
                    <a:lumMod val="65000"/>
                  </a:schemeClr>
                </a:solidFill>
                <a:latin typeface="Avenir Next" panose="020B0503020202020204" pitchFamily="34" charset="0"/>
              </a:rPr>
            </a:br>
            <a:r>
              <a:rPr lang="en-US" b="1" dirty="0">
                <a:solidFill>
                  <a:schemeClr val="bg1">
                    <a:lumMod val="65000"/>
                  </a:schemeClr>
                </a:solidFill>
                <a:latin typeface="Avenir Next" panose="020B0503020202020204" pitchFamily="34" charset="0"/>
              </a:rPr>
              <a:t>In Program</a:t>
            </a:r>
          </a:p>
        </p:txBody>
      </p:sp>
      <p:sp>
        <p:nvSpPr>
          <p:cNvPr id="12" name="Text Placeholder 2">
            <a:extLst>
              <a:ext uri="{FF2B5EF4-FFF2-40B4-BE49-F238E27FC236}">
                <a16:creationId xmlns:a16="http://schemas.microsoft.com/office/drawing/2014/main" id="{D6093C3A-E1E6-C7C1-2F74-BE09F6A8AA32}"/>
              </a:ext>
            </a:extLst>
          </p:cNvPr>
          <p:cNvSpPr txBox="1">
            <a:spLocks/>
          </p:cNvSpPr>
          <p:nvPr/>
        </p:nvSpPr>
        <p:spPr>
          <a:xfrm>
            <a:off x="379365" y="3096919"/>
            <a:ext cx="5716635" cy="3819430"/>
          </a:xfrm>
          <a:prstGeom prst="rect">
            <a:avLst/>
          </a:prstGeom>
        </p:spPr>
        <p:txBody>
          <a:bodyPr vert="horz" lIns="91440" tIns="45720" rIns="91440" bIns="45720" rtlCol="0">
            <a:noAutofit/>
          </a:bodyPr>
          <a:lstStyle>
            <a:lvl1pPr marL="228600" indent="-228600" algn="l" defTabSz="914400" rtl="0" eaLnBrk="1" latinLnBrk="0" hangingPunct="1">
              <a:lnSpc>
                <a:spcPct val="120000"/>
              </a:lnSpc>
              <a:spcBef>
                <a:spcPts val="1000"/>
              </a:spcBef>
              <a:buClr>
                <a:schemeClr val="tx1"/>
              </a:buClr>
              <a:buSzPct val="75000"/>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Clr>
                <a:schemeClr val="tx1"/>
              </a:buClr>
              <a:buSzPct val="75000"/>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Clr>
                <a:schemeClr val="tx1"/>
              </a:buClr>
              <a:buSzPct val="75000"/>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Clr>
                <a:schemeClr val="tx1"/>
              </a:buClr>
              <a:buSzPct val="75000"/>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Clr>
                <a:schemeClr val="tx1"/>
              </a:buClr>
              <a:buSzPct val="75000"/>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1F4F77"/>
              </a:buClr>
              <a:buSzPct val="100000"/>
            </a:pPr>
            <a:r>
              <a:rPr lang="en-US" sz="1300" dirty="0">
                <a:solidFill>
                  <a:schemeClr val="bg1"/>
                </a:solidFill>
                <a:latin typeface="Avenir Next" panose="020B0503020202020204" pitchFamily="34" charset="0"/>
              </a:rPr>
              <a:t>FDA 101</a:t>
            </a:r>
          </a:p>
          <a:p>
            <a:pPr>
              <a:buClr>
                <a:srgbClr val="1F4F77"/>
              </a:buClr>
              <a:buSzPct val="100000"/>
            </a:pPr>
            <a:r>
              <a:rPr lang="en-US" sz="1300" dirty="0">
                <a:solidFill>
                  <a:schemeClr val="bg1"/>
                </a:solidFill>
                <a:latin typeface="Avenir Next" panose="020B0503020202020204" pitchFamily="34" charset="0"/>
              </a:rPr>
              <a:t>Utilizing Virtual Care for Patient Follow Up: A True Focus on Quality of Life</a:t>
            </a:r>
          </a:p>
          <a:p>
            <a:pPr>
              <a:buClr>
                <a:srgbClr val="1F4F77"/>
              </a:buClr>
              <a:buSzPct val="100000"/>
            </a:pPr>
            <a:r>
              <a:rPr lang="en-US" sz="1300" dirty="0">
                <a:solidFill>
                  <a:schemeClr val="bg1"/>
                </a:solidFill>
                <a:latin typeface="Avenir Next" panose="020B0503020202020204" pitchFamily="34" charset="0"/>
              </a:rPr>
              <a:t>Digital Biomarkers and Therapeutics – How will they look in 2022 and 2030?</a:t>
            </a:r>
          </a:p>
          <a:p>
            <a:pPr>
              <a:buClr>
                <a:srgbClr val="1F4F77"/>
              </a:buClr>
              <a:buSzPct val="100000"/>
            </a:pPr>
            <a:r>
              <a:rPr lang="en-US" sz="1300" dirty="0">
                <a:solidFill>
                  <a:schemeClr val="bg1"/>
                </a:solidFill>
                <a:latin typeface="Avenir Next" panose="020B0503020202020204" pitchFamily="34" charset="0"/>
              </a:rPr>
              <a:t>Using Digital Health to Improve Access to Care Especially for Disadvantaged Patients</a:t>
            </a:r>
          </a:p>
          <a:p>
            <a:pPr>
              <a:buClr>
                <a:srgbClr val="1F4F77"/>
              </a:buClr>
              <a:buSzPct val="100000"/>
            </a:pPr>
            <a:r>
              <a:rPr lang="en-US" sz="1300" dirty="0">
                <a:solidFill>
                  <a:schemeClr val="bg1"/>
                </a:solidFill>
                <a:latin typeface="Avenir Next" panose="020B0503020202020204" pitchFamily="34" charset="0"/>
              </a:rPr>
              <a:t>Investing in the Digital Health Revolution Post Silicon Valley Bank Failure</a:t>
            </a:r>
          </a:p>
          <a:p>
            <a:pPr>
              <a:buClr>
                <a:srgbClr val="1F4F77"/>
              </a:buClr>
              <a:buSzPct val="100000"/>
            </a:pPr>
            <a:r>
              <a:rPr lang="en-US" sz="1300" dirty="0">
                <a:solidFill>
                  <a:schemeClr val="bg1"/>
                </a:solidFill>
                <a:latin typeface="Avenir Next" panose="020B0503020202020204" pitchFamily="34" charset="0"/>
              </a:rPr>
              <a:t>Is Sensor Technology the Fashion of the Future?</a:t>
            </a:r>
          </a:p>
          <a:p>
            <a:pPr>
              <a:buClr>
                <a:srgbClr val="1F4F77"/>
              </a:buClr>
              <a:buSzPct val="100000"/>
            </a:pPr>
            <a:r>
              <a:rPr lang="en-US" sz="1300" dirty="0">
                <a:solidFill>
                  <a:schemeClr val="bg1"/>
                </a:solidFill>
                <a:latin typeface="Avenir Next" panose="020B0503020202020204" pitchFamily="34" charset="0"/>
              </a:rPr>
              <a:t>From Health Kiosks to Home Care Models – Meeting Patients Wherever They Want to be Seen</a:t>
            </a:r>
          </a:p>
        </p:txBody>
      </p:sp>
      <p:sp>
        <p:nvSpPr>
          <p:cNvPr id="13" name="Text Placeholder 2">
            <a:extLst>
              <a:ext uri="{FF2B5EF4-FFF2-40B4-BE49-F238E27FC236}">
                <a16:creationId xmlns:a16="http://schemas.microsoft.com/office/drawing/2014/main" id="{9163B30D-CA2C-6FB1-3E57-31078129DE70}"/>
              </a:ext>
            </a:extLst>
          </p:cNvPr>
          <p:cNvSpPr txBox="1">
            <a:spLocks/>
          </p:cNvSpPr>
          <p:nvPr/>
        </p:nvSpPr>
        <p:spPr>
          <a:xfrm>
            <a:off x="6285682" y="3096918"/>
            <a:ext cx="5716635" cy="3451603"/>
          </a:xfrm>
          <a:prstGeom prst="rect">
            <a:avLst/>
          </a:prstGeom>
        </p:spPr>
        <p:txBody>
          <a:bodyPr vert="horz" lIns="91440" tIns="45720" rIns="91440" bIns="45720" rtlCol="0">
            <a:noAutofit/>
          </a:bodyPr>
          <a:lstStyle>
            <a:lvl1pPr marL="228600" indent="-228600" algn="l" defTabSz="914400" rtl="0" eaLnBrk="1" latinLnBrk="0" hangingPunct="1">
              <a:lnSpc>
                <a:spcPct val="120000"/>
              </a:lnSpc>
              <a:spcBef>
                <a:spcPts val="1000"/>
              </a:spcBef>
              <a:buClr>
                <a:schemeClr val="tx1"/>
              </a:buClr>
              <a:buSzPct val="75000"/>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Clr>
                <a:schemeClr val="tx1"/>
              </a:buClr>
              <a:buSzPct val="75000"/>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Clr>
                <a:schemeClr val="tx1"/>
              </a:buClr>
              <a:buSzPct val="75000"/>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Clr>
                <a:schemeClr val="tx1"/>
              </a:buClr>
              <a:buSzPct val="75000"/>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Clr>
                <a:schemeClr val="tx1"/>
              </a:buClr>
              <a:buSzPct val="75000"/>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1F4F77"/>
              </a:buClr>
              <a:buSzPct val="100000"/>
            </a:pPr>
            <a:r>
              <a:rPr lang="en-US" sz="1300" dirty="0">
                <a:solidFill>
                  <a:schemeClr val="bg1"/>
                </a:solidFill>
                <a:latin typeface="Avenir Next" panose="020B0503020202020204" pitchFamily="34" charset="0"/>
              </a:rPr>
              <a:t>AI-aided Remote Interventions – Will this Transform Healthcare Delivery &amp; Outcomes</a:t>
            </a:r>
          </a:p>
          <a:p>
            <a:pPr>
              <a:buClr>
                <a:srgbClr val="1F4F77"/>
              </a:buClr>
              <a:buSzPct val="100000"/>
            </a:pPr>
            <a:r>
              <a:rPr lang="en-US" sz="1300" dirty="0">
                <a:solidFill>
                  <a:schemeClr val="bg1"/>
                </a:solidFill>
                <a:latin typeface="Avenir Next" panose="020B0503020202020204" pitchFamily="34" charset="0"/>
              </a:rPr>
              <a:t>The </a:t>
            </a:r>
            <a:r>
              <a:rPr lang="en-US" sz="1300" dirty="0" err="1">
                <a:solidFill>
                  <a:schemeClr val="bg1"/>
                </a:solidFill>
                <a:latin typeface="Avenir Next" panose="020B0503020202020204" pitchFamily="34" charset="0"/>
              </a:rPr>
              <a:t>FemTech</a:t>
            </a:r>
            <a:r>
              <a:rPr lang="en-US" sz="1300" dirty="0">
                <a:solidFill>
                  <a:schemeClr val="bg1"/>
                </a:solidFill>
                <a:latin typeface="Avenir Next" panose="020B0503020202020204" pitchFamily="34" charset="0"/>
              </a:rPr>
              <a:t> Business Revolution: </a:t>
            </a:r>
            <a:r>
              <a:rPr lang="en-US" sz="1300" dirty="0" err="1">
                <a:solidFill>
                  <a:schemeClr val="bg1"/>
                </a:solidFill>
                <a:latin typeface="Avenir Next" panose="020B0503020202020204" pitchFamily="34" charset="0"/>
              </a:rPr>
              <a:t>Opps</a:t>
            </a:r>
            <a:r>
              <a:rPr lang="en-US" sz="1300" dirty="0">
                <a:solidFill>
                  <a:schemeClr val="bg1"/>
                </a:solidFill>
                <a:latin typeface="Avenir Next" panose="020B0503020202020204" pitchFamily="34" charset="0"/>
              </a:rPr>
              <a:t> for Women’s Cardiovascular Health</a:t>
            </a:r>
          </a:p>
          <a:p>
            <a:pPr>
              <a:buClr>
                <a:srgbClr val="1F4F77"/>
              </a:buClr>
              <a:buSzPct val="100000"/>
            </a:pPr>
            <a:r>
              <a:rPr lang="en-US" sz="1300" dirty="0">
                <a:solidFill>
                  <a:schemeClr val="bg1"/>
                </a:solidFill>
                <a:latin typeface="Avenir Next" panose="020B0503020202020204" pitchFamily="34" charset="0"/>
              </a:rPr>
              <a:t>Ensuring Optimal Data Sharing While Protecting Data Privacy</a:t>
            </a:r>
          </a:p>
          <a:p>
            <a:pPr>
              <a:buClr>
                <a:srgbClr val="1F4F77"/>
              </a:buClr>
              <a:buSzPct val="100000"/>
            </a:pPr>
            <a:r>
              <a:rPr lang="en-US" sz="1300" dirty="0">
                <a:solidFill>
                  <a:schemeClr val="bg1"/>
                </a:solidFill>
                <a:latin typeface="Avenir Next" panose="020B0503020202020204" pitchFamily="34" charset="0"/>
              </a:rPr>
              <a:t>Artificial Intelligence in All Aspects of Remote Patient Monitoring Care</a:t>
            </a:r>
          </a:p>
          <a:p>
            <a:pPr>
              <a:buClr>
                <a:srgbClr val="1F4F77"/>
              </a:buClr>
              <a:buSzPct val="100000"/>
            </a:pPr>
            <a:r>
              <a:rPr lang="en-US" sz="1300" dirty="0">
                <a:solidFill>
                  <a:schemeClr val="bg1"/>
                </a:solidFill>
                <a:latin typeface="Avenir Next" panose="020B0503020202020204" pitchFamily="34" charset="0"/>
              </a:rPr>
              <a:t>The Pearls and Perils of the Metaverse in Medicine</a:t>
            </a:r>
          </a:p>
          <a:p>
            <a:pPr>
              <a:buClr>
                <a:srgbClr val="1F4F77"/>
              </a:buClr>
              <a:buSzPct val="100000"/>
            </a:pPr>
            <a:r>
              <a:rPr lang="en-US" sz="1300" dirty="0">
                <a:solidFill>
                  <a:schemeClr val="bg1"/>
                </a:solidFill>
                <a:latin typeface="Avenir Next" panose="020B0503020202020204" pitchFamily="34" charset="0"/>
              </a:rPr>
              <a:t>Living the Journey – Premonition to Prototype to Product to Practice</a:t>
            </a:r>
          </a:p>
          <a:p>
            <a:pPr>
              <a:buClr>
                <a:srgbClr val="1F4F77"/>
              </a:buClr>
              <a:buSzPct val="100000"/>
            </a:pPr>
            <a:r>
              <a:rPr lang="en-US" sz="1300" dirty="0">
                <a:solidFill>
                  <a:schemeClr val="bg1"/>
                </a:solidFill>
                <a:latin typeface="Avenir Next" panose="020B0503020202020204" pitchFamily="34" charset="0"/>
              </a:rPr>
              <a:t>Reaching Across the Aisle – Multidisciplinary Digital Approach to Heart Failure – A Better Business Model?</a:t>
            </a:r>
          </a:p>
        </p:txBody>
      </p:sp>
    </p:spTree>
    <p:extLst>
      <p:ext uri="{BB962C8B-B14F-4D97-AF65-F5344CB8AC3E}">
        <p14:creationId xmlns:p14="http://schemas.microsoft.com/office/powerpoint/2010/main" val="30945303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A5E1550-A8DF-A2E4-4B5F-C610BDF96F31}"/>
              </a:ext>
            </a:extLst>
          </p:cNvPr>
          <p:cNvSpPr/>
          <p:nvPr/>
        </p:nvSpPr>
        <p:spPr>
          <a:xfrm>
            <a:off x="0" y="0"/>
            <a:ext cx="12192000"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2">
            <a:extLst>
              <a:ext uri="{FF2B5EF4-FFF2-40B4-BE49-F238E27FC236}">
                <a16:creationId xmlns:a16="http://schemas.microsoft.com/office/drawing/2014/main" id="{1282E239-5AE6-B481-0777-62C0A67F4DFB}"/>
              </a:ext>
            </a:extLst>
          </p:cNvPr>
          <p:cNvSpPr>
            <a:spLocks noChangeArrowheads="1"/>
          </p:cNvSpPr>
          <p:nvPr/>
        </p:nvSpPr>
        <p:spPr bwMode="auto">
          <a:xfrm>
            <a:off x="5235879" y="2864346"/>
            <a:ext cx="1247470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2" name="Picture 1" descr="A logo with a black background&#10;&#10;Description automatically generated">
            <a:extLst>
              <a:ext uri="{FF2B5EF4-FFF2-40B4-BE49-F238E27FC236}">
                <a16:creationId xmlns:a16="http://schemas.microsoft.com/office/drawing/2014/main" id="{FA7569CD-9895-9B66-E92F-00415B707AE8}"/>
              </a:ext>
            </a:extLst>
          </p:cNvPr>
          <p:cNvPicPr>
            <a:picLocks noChangeAspect="1"/>
          </p:cNvPicPr>
          <p:nvPr/>
        </p:nvPicPr>
        <p:blipFill>
          <a:blip r:embed="rId2"/>
          <a:stretch>
            <a:fillRect/>
          </a:stretch>
        </p:blipFill>
        <p:spPr>
          <a:xfrm>
            <a:off x="861391" y="239204"/>
            <a:ext cx="3658978" cy="2858882"/>
          </a:xfrm>
          <a:prstGeom prst="rect">
            <a:avLst/>
          </a:prstGeom>
        </p:spPr>
      </p:pic>
      <p:sp>
        <p:nvSpPr>
          <p:cNvPr id="9" name="object 2">
            <a:extLst>
              <a:ext uri="{FF2B5EF4-FFF2-40B4-BE49-F238E27FC236}">
                <a16:creationId xmlns:a16="http://schemas.microsoft.com/office/drawing/2014/main" id="{F8790B1E-7D48-336B-663B-4C9E1F14ADEB}"/>
              </a:ext>
            </a:extLst>
          </p:cNvPr>
          <p:cNvSpPr/>
          <p:nvPr/>
        </p:nvSpPr>
        <p:spPr>
          <a:xfrm>
            <a:off x="379365" y="3228703"/>
            <a:ext cx="11449050" cy="1270"/>
          </a:xfrm>
          <a:custGeom>
            <a:avLst/>
            <a:gdLst/>
            <a:ahLst/>
            <a:cxnLst/>
            <a:rect l="l" t="t" r="r" b="b"/>
            <a:pathLst>
              <a:path w="11449050" h="1269">
                <a:moveTo>
                  <a:pt x="0" y="0"/>
                </a:moveTo>
                <a:lnTo>
                  <a:pt x="11449050" y="762"/>
                </a:lnTo>
              </a:path>
            </a:pathLst>
          </a:custGeom>
          <a:ln w="12699">
            <a:solidFill>
              <a:srgbClr val="767070"/>
            </a:solidFill>
          </a:ln>
        </p:spPr>
        <p:txBody>
          <a:bodyPr wrap="square" lIns="0" tIns="0" rIns="0" bIns="0" rtlCol="0"/>
          <a:lstStyle/>
          <a:p>
            <a:endParaRPr/>
          </a:p>
        </p:txBody>
      </p:sp>
      <p:sp>
        <p:nvSpPr>
          <p:cNvPr id="10" name="Text Placeholder 3">
            <a:extLst>
              <a:ext uri="{FF2B5EF4-FFF2-40B4-BE49-F238E27FC236}">
                <a16:creationId xmlns:a16="http://schemas.microsoft.com/office/drawing/2014/main" id="{E83D0DEE-A9B9-C54C-CBEA-125318FF71F7}"/>
              </a:ext>
            </a:extLst>
          </p:cNvPr>
          <p:cNvSpPr txBox="1">
            <a:spLocks/>
          </p:cNvSpPr>
          <p:nvPr/>
        </p:nvSpPr>
        <p:spPr>
          <a:xfrm>
            <a:off x="351728" y="3360590"/>
            <a:ext cx="11056620" cy="3416320"/>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Clr>
                <a:schemeClr val="tx1"/>
              </a:buClr>
              <a:buSzPct val="75000"/>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Clr>
                <a:schemeClr val="tx1"/>
              </a:buClr>
              <a:buSzPct val="75000"/>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Clr>
                <a:schemeClr val="tx1"/>
              </a:buClr>
              <a:buSzPct val="75000"/>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Clr>
                <a:schemeClr val="tx1"/>
              </a:buClr>
              <a:buSzPct val="75000"/>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Clr>
                <a:schemeClr val="tx1"/>
              </a:buClr>
              <a:buSzPct val="75000"/>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rgbClr val="1F4F77"/>
              </a:buClr>
              <a:buSzPct val="100000"/>
              <a:buNone/>
            </a:pPr>
            <a:r>
              <a:rPr lang="en-US" b="1" dirty="0">
                <a:solidFill>
                  <a:srgbClr val="1F4F77"/>
                </a:solidFill>
                <a:latin typeface="Avenir Next" panose="020B0503020202020204" pitchFamily="34" charset="0"/>
              </a:rPr>
              <a:t>Moderator Role:</a:t>
            </a:r>
          </a:p>
          <a:p>
            <a:pPr lvl="1">
              <a:buClr>
                <a:srgbClr val="1F4F77"/>
              </a:buClr>
              <a:buSzPct val="100000"/>
            </a:pPr>
            <a:r>
              <a:rPr lang="en-US" dirty="0">
                <a:solidFill>
                  <a:schemeClr val="bg1"/>
                </a:solidFill>
                <a:latin typeface="Avenir Next" panose="020B0503020202020204" pitchFamily="34" charset="0"/>
              </a:rPr>
              <a:t>Introduce the topic and each speaker </a:t>
            </a:r>
          </a:p>
          <a:p>
            <a:pPr lvl="1">
              <a:buClr>
                <a:srgbClr val="1F4F77"/>
              </a:buClr>
              <a:buSzPct val="100000"/>
            </a:pPr>
            <a:r>
              <a:rPr lang="en-US" dirty="0">
                <a:solidFill>
                  <a:schemeClr val="bg1"/>
                </a:solidFill>
                <a:latin typeface="Avenir Next" panose="020B0503020202020204" pitchFamily="34" charset="0"/>
              </a:rPr>
              <a:t>Keep the session on time </a:t>
            </a:r>
          </a:p>
          <a:p>
            <a:pPr lvl="1">
              <a:buClr>
                <a:srgbClr val="1F4F77"/>
              </a:buClr>
              <a:buSzPct val="100000"/>
            </a:pPr>
            <a:r>
              <a:rPr lang="en-US" dirty="0">
                <a:solidFill>
                  <a:schemeClr val="bg1"/>
                </a:solidFill>
                <a:latin typeface="Avenir Next" panose="020B0503020202020204" pitchFamily="34" charset="0"/>
              </a:rPr>
              <a:t>Remind audience to use the mobile app to ask questions or mics in the audience </a:t>
            </a:r>
          </a:p>
          <a:p>
            <a:pPr>
              <a:buClr>
                <a:srgbClr val="1F4F77"/>
              </a:buClr>
              <a:buSzPct val="100000"/>
            </a:pPr>
            <a:r>
              <a:rPr lang="en-US" dirty="0">
                <a:solidFill>
                  <a:schemeClr val="bg1"/>
                </a:solidFill>
                <a:latin typeface="Avenir Next" panose="020B0503020202020204" pitchFamily="34" charset="0"/>
              </a:rPr>
              <a:t>Questions from the audience will be posed via the mobile app and audience mics; moderators will manage Q&amp;A</a:t>
            </a:r>
          </a:p>
          <a:p>
            <a:pPr>
              <a:buClr>
                <a:srgbClr val="1F4F77"/>
              </a:buClr>
              <a:buSzPct val="100000"/>
            </a:pPr>
            <a:r>
              <a:rPr lang="en-US" dirty="0">
                <a:solidFill>
                  <a:schemeClr val="bg1"/>
                </a:solidFill>
                <a:latin typeface="Avenir Next" panose="020B0503020202020204" pitchFamily="34" charset="0"/>
              </a:rPr>
              <a:t>Opportunity to provide resources for attendees via mobile app</a:t>
            </a:r>
          </a:p>
          <a:p>
            <a:pPr>
              <a:buClr>
                <a:srgbClr val="1F4F77"/>
              </a:buClr>
              <a:buSzPct val="100000"/>
            </a:pPr>
            <a:endParaRPr lang="en-US" dirty="0">
              <a:solidFill>
                <a:schemeClr val="bg1"/>
              </a:solidFill>
              <a:latin typeface="Avenir Next" panose="020B0503020202020204" pitchFamily="34" charset="0"/>
            </a:endParaRPr>
          </a:p>
        </p:txBody>
      </p:sp>
      <p:sp>
        <p:nvSpPr>
          <p:cNvPr id="14" name="TextBox 13">
            <a:extLst>
              <a:ext uri="{FF2B5EF4-FFF2-40B4-BE49-F238E27FC236}">
                <a16:creationId xmlns:a16="http://schemas.microsoft.com/office/drawing/2014/main" id="{6DFEC35C-0410-ADA7-1EFC-89B2FBA80733}"/>
              </a:ext>
            </a:extLst>
          </p:cNvPr>
          <p:cNvSpPr txBox="1"/>
          <p:nvPr/>
        </p:nvSpPr>
        <p:spPr>
          <a:xfrm>
            <a:off x="6281530" y="2224283"/>
            <a:ext cx="5546885" cy="923330"/>
          </a:xfrm>
          <a:prstGeom prst="rect">
            <a:avLst/>
          </a:prstGeom>
          <a:noFill/>
        </p:spPr>
        <p:txBody>
          <a:bodyPr wrap="square" rtlCol="0">
            <a:spAutoFit/>
          </a:bodyPr>
          <a:lstStyle/>
          <a:p>
            <a:r>
              <a:rPr lang="en-US" dirty="0">
                <a:solidFill>
                  <a:schemeClr val="bg1"/>
                </a:solidFill>
                <a:latin typeface="Avenir Next" panose="020B0503020202020204" pitchFamily="34" charset="0"/>
              </a:rPr>
              <a:t>Group Chats are panel discussions with KOLs sharing insights and solutions</a:t>
            </a:r>
          </a:p>
          <a:p>
            <a:endParaRPr lang="en-US" dirty="0"/>
          </a:p>
        </p:txBody>
      </p:sp>
      <p:sp>
        <p:nvSpPr>
          <p:cNvPr id="15" name="Title 1">
            <a:extLst>
              <a:ext uri="{FF2B5EF4-FFF2-40B4-BE49-F238E27FC236}">
                <a16:creationId xmlns:a16="http://schemas.microsoft.com/office/drawing/2014/main" id="{3AA0A20C-E35A-ED69-9E72-BF82180A7260}"/>
              </a:ext>
            </a:extLst>
          </p:cNvPr>
          <p:cNvSpPr>
            <a:spLocks noGrp="1"/>
          </p:cNvSpPr>
          <p:nvPr>
            <p:ph type="title"/>
          </p:nvPr>
        </p:nvSpPr>
        <p:spPr>
          <a:xfrm>
            <a:off x="6281530" y="1330091"/>
            <a:ext cx="4797287" cy="677108"/>
          </a:xfrm>
        </p:spPr>
        <p:txBody>
          <a:bodyPr>
            <a:normAutofit fontScale="90000"/>
          </a:bodyPr>
          <a:lstStyle/>
          <a:p>
            <a:pPr algn="ctr">
              <a:lnSpc>
                <a:spcPct val="100000"/>
              </a:lnSpc>
            </a:pPr>
            <a:r>
              <a:rPr lang="en-US" b="1" dirty="0">
                <a:solidFill>
                  <a:schemeClr val="bg1">
                    <a:lumMod val="65000"/>
                  </a:schemeClr>
                </a:solidFill>
                <a:latin typeface="Avenir Next" panose="020B0503020202020204" pitchFamily="34" charset="0"/>
              </a:rPr>
              <a:t>Group Chat Sessions</a:t>
            </a:r>
          </a:p>
        </p:txBody>
      </p:sp>
    </p:spTree>
    <p:extLst>
      <p:ext uri="{BB962C8B-B14F-4D97-AF65-F5344CB8AC3E}">
        <p14:creationId xmlns:p14="http://schemas.microsoft.com/office/powerpoint/2010/main" val="12871132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A5E1550-A8DF-A2E4-4B5F-C610BDF96F31}"/>
              </a:ext>
            </a:extLst>
          </p:cNvPr>
          <p:cNvSpPr/>
          <p:nvPr/>
        </p:nvSpPr>
        <p:spPr>
          <a:xfrm>
            <a:off x="0" y="0"/>
            <a:ext cx="12192000"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2">
            <a:extLst>
              <a:ext uri="{FF2B5EF4-FFF2-40B4-BE49-F238E27FC236}">
                <a16:creationId xmlns:a16="http://schemas.microsoft.com/office/drawing/2014/main" id="{1282E239-5AE6-B481-0777-62C0A67F4DFB}"/>
              </a:ext>
            </a:extLst>
          </p:cNvPr>
          <p:cNvSpPr>
            <a:spLocks noChangeArrowheads="1"/>
          </p:cNvSpPr>
          <p:nvPr/>
        </p:nvSpPr>
        <p:spPr bwMode="auto">
          <a:xfrm>
            <a:off x="5235879" y="2864346"/>
            <a:ext cx="1247470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2" name="Picture 1" descr="A logo with a black background&#10;&#10;Description automatically generated">
            <a:extLst>
              <a:ext uri="{FF2B5EF4-FFF2-40B4-BE49-F238E27FC236}">
                <a16:creationId xmlns:a16="http://schemas.microsoft.com/office/drawing/2014/main" id="{FA7569CD-9895-9B66-E92F-00415B707AE8}"/>
              </a:ext>
            </a:extLst>
          </p:cNvPr>
          <p:cNvPicPr>
            <a:picLocks noChangeAspect="1"/>
          </p:cNvPicPr>
          <p:nvPr/>
        </p:nvPicPr>
        <p:blipFill>
          <a:blip r:embed="rId2"/>
          <a:stretch>
            <a:fillRect/>
          </a:stretch>
        </p:blipFill>
        <p:spPr>
          <a:xfrm>
            <a:off x="861391" y="239204"/>
            <a:ext cx="3658978" cy="2858882"/>
          </a:xfrm>
          <a:prstGeom prst="rect">
            <a:avLst/>
          </a:prstGeom>
        </p:spPr>
      </p:pic>
      <p:sp>
        <p:nvSpPr>
          <p:cNvPr id="9" name="object 2">
            <a:extLst>
              <a:ext uri="{FF2B5EF4-FFF2-40B4-BE49-F238E27FC236}">
                <a16:creationId xmlns:a16="http://schemas.microsoft.com/office/drawing/2014/main" id="{F8790B1E-7D48-336B-663B-4C9E1F14ADEB}"/>
              </a:ext>
            </a:extLst>
          </p:cNvPr>
          <p:cNvSpPr/>
          <p:nvPr/>
        </p:nvSpPr>
        <p:spPr>
          <a:xfrm>
            <a:off x="379365" y="3228703"/>
            <a:ext cx="11449050" cy="1270"/>
          </a:xfrm>
          <a:custGeom>
            <a:avLst/>
            <a:gdLst/>
            <a:ahLst/>
            <a:cxnLst/>
            <a:rect l="l" t="t" r="r" b="b"/>
            <a:pathLst>
              <a:path w="11449050" h="1269">
                <a:moveTo>
                  <a:pt x="0" y="0"/>
                </a:moveTo>
                <a:lnTo>
                  <a:pt x="11449050" y="762"/>
                </a:lnTo>
              </a:path>
            </a:pathLst>
          </a:custGeom>
          <a:ln w="12699">
            <a:solidFill>
              <a:srgbClr val="767070"/>
            </a:solidFill>
          </a:ln>
        </p:spPr>
        <p:txBody>
          <a:bodyPr wrap="square" lIns="0" tIns="0" rIns="0" bIns="0" rtlCol="0"/>
          <a:lstStyle/>
          <a:p>
            <a:endParaRPr/>
          </a:p>
        </p:txBody>
      </p:sp>
      <p:sp>
        <p:nvSpPr>
          <p:cNvPr id="6" name="Text Placeholder 2">
            <a:extLst>
              <a:ext uri="{FF2B5EF4-FFF2-40B4-BE49-F238E27FC236}">
                <a16:creationId xmlns:a16="http://schemas.microsoft.com/office/drawing/2014/main" id="{180E76C0-A769-F377-878E-6967FED7F7B9}"/>
              </a:ext>
            </a:extLst>
          </p:cNvPr>
          <p:cNvSpPr txBox="1">
            <a:spLocks/>
          </p:cNvSpPr>
          <p:nvPr/>
        </p:nvSpPr>
        <p:spPr>
          <a:xfrm>
            <a:off x="861391" y="3337290"/>
            <a:ext cx="10574593" cy="3016210"/>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Clr>
                <a:schemeClr val="tx1"/>
              </a:buClr>
              <a:buSzPct val="75000"/>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Clr>
                <a:schemeClr val="tx1"/>
              </a:buClr>
              <a:buSzPct val="75000"/>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Clr>
                <a:schemeClr val="tx1"/>
              </a:buClr>
              <a:buSzPct val="75000"/>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Clr>
                <a:schemeClr val="tx1"/>
              </a:buClr>
              <a:buSzPct val="75000"/>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Clr>
                <a:schemeClr val="tx1"/>
              </a:buClr>
              <a:buSzPct val="75000"/>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a:solidFill>
                  <a:srgbClr val="1F4F77"/>
                </a:solidFill>
                <a:latin typeface="Avenir Next" panose="020B0503020202020204" pitchFamily="34" charset="0"/>
              </a:rPr>
              <a:t>360 Workshops:</a:t>
            </a:r>
          </a:p>
          <a:p>
            <a:pPr>
              <a:buClr>
                <a:srgbClr val="1F4F77"/>
              </a:buClr>
              <a:buSzPct val="100000"/>
            </a:pPr>
            <a:r>
              <a:rPr lang="en-US" dirty="0">
                <a:solidFill>
                  <a:schemeClr val="bg1"/>
                </a:solidFill>
                <a:latin typeface="Avenir Next" panose="020B0503020202020204" pitchFamily="34" charset="0"/>
              </a:rPr>
              <a:t>Large Language Models – What Does this Mean for the Practice of Medicine</a:t>
            </a:r>
          </a:p>
          <a:p>
            <a:pPr>
              <a:buClr>
                <a:srgbClr val="1F4F77"/>
              </a:buClr>
              <a:buSzPct val="100000"/>
            </a:pPr>
            <a:r>
              <a:rPr lang="en-US" dirty="0">
                <a:solidFill>
                  <a:schemeClr val="bg1"/>
                </a:solidFill>
                <a:latin typeface="Avenir Next" panose="020B0503020202020204" pitchFamily="34" charset="0"/>
              </a:rPr>
              <a:t>Expanding the Remote Care Paradigm - How Far Can We Go? </a:t>
            </a:r>
          </a:p>
          <a:p>
            <a:pPr>
              <a:buClr>
                <a:srgbClr val="1F4F77"/>
              </a:buClr>
              <a:buSzPct val="100000"/>
            </a:pPr>
            <a:r>
              <a:rPr lang="en-US" dirty="0">
                <a:solidFill>
                  <a:schemeClr val="bg1"/>
                </a:solidFill>
                <a:latin typeface="Avenir Next" panose="020B0503020202020204" pitchFamily="34" charset="0"/>
              </a:rPr>
              <a:t>Multidisciplinary Virtual Care &amp; the Virtual Hospital - Fact or Fantasy? </a:t>
            </a:r>
          </a:p>
          <a:p>
            <a:pPr>
              <a:buClr>
                <a:srgbClr val="1F4F77"/>
              </a:buClr>
              <a:buSzPct val="100000"/>
            </a:pPr>
            <a:r>
              <a:rPr lang="en-US" dirty="0">
                <a:solidFill>
                  <a:schemeClr val="bg1"/>
                </a:solidFill>
                <a:latin typeface="Avenir Next" panose="020B0503020202020204" pitchFamily="34" charset="0"/>
              </a:rPr>
              <a:t>Digital Twins and Command Stations - Whether the Twain Shall Meet? </a:t>
            </a:r>
          </a:p>
          <a:p>
            <a:pPr>
              <a:buClr>
                <a:srgbClr val="1F4F77"/>
              </a:buClr>
              <a:buSzPct val="100000"/>
            </a:pPr>
            <a:r>
              <a:rPr lang="en-US" dirty="0">
                <a:solidFill>
                  <a:schemeClr val="bg1"/>
                </a:solidFill>
                <a:latin typeface="Avenir Next" panose="020B0503020202020204" pitchFamily="34" charset="0"/>
              </a:rPr>
              <a:t>360 Workshop</a:t>
            </a:r>
          </a:p>
        </p:txBody>
      </p:sp>
      <p:sp>
        <p:nvSpPr>
          <p:cNvPr id="12" name="Title 1">
            <a:extLst>
              <a:ext uri="{FF2B5EF4-FFF2-40B4-BE49-F238E27FC236}">
                <a16:creationId xmlns:a16="http://schemas.microsoft.com/office/drawing/2014/main" id="{05A5235F-26A1-4438-1ED0-AB92B9B31BA2}"/>
              </a:ext>
            </a:extLst>
          </p:cNvPr>
          <p:cNvSpPr>
            <a:spLocks noGrp="1"/>
          </p:cNvSpPr>
          <p:nvPr>
            <p:ph type="title"/>
          </p:nvPr>
        </p:nvSpPr>
        <p:spPr>
          <a:xfrm>
            <a:off x="6213392" y="1548066"/>
            <a:ext cx="4394142" cy="677108"/>
          </a:xfrm>
        </p:spPr>
        <p:txBody>
          <a:bodyPr>
            <a:normAutofit fontScale="90000"/>
          </a:bodyPr>
          <a:lstStyle/>
          <a:p>
            <a:pPr algn="ctr">
              <a:lnSpc>
                <a:spcPct val="100000"/>
              </a:lnSpc>
            </a:pPr>
            <a:r>
              <a:rPr lang="en-US" b="1" dirty="0">
                <a:solidFill>
                  <a:schemeClr val="bg1">
                    <a:lumMod val="65000"/>
                  </a:schemeClr>
                </a:solidFill>
                <a:latin typeface="Avenir Next" panose="020B0503020202020204" pitchFamily="34" charset="0"/>
              </a:rPr>
              <a:t>360 Workshops </a:t>
            </a:r>
            <a:br>
              <a:rPr lang="en-US" b="1" dirty="0">
                <a:solidFill>
                  <a:schemeClr val="bg1">
                    <a:lumMod val="65000"/>
                  </a:schemeClr>
                </a:solidFill>
                <a:latin typeface="Avenir Next" panose="020B0503020202020204" pitchFamily="34" charset="0"/>
              </a:rPr>
            </a:br>
            <a:r>
              <a:rPr lang="en-US" b="1" dirty="0">
                <a:solidFill>
                  <a:schemeClr val="bg1">
                    <a:lumMod val="65000"/>
                  </a:schemeClr>
                </a:solidFill>
                <a:latin typeface="Avenir Next" panose="020B0503020202020204" pitchFamily="34" charset="0"/>
              </a:rPr>
              <a:t>In Program</a:t>
            </a:r>
          </a:p>
        </p:txBody>
      </p:sp>
    </p:spTree>
    <p:extLst>
      <p:ext uri="{BB962C8B-B14F-4D97-AF65-F5344CB8AC3E}">
        <p14:creationId xmlns:p14="http://schemas.microsoft.com/office/powerpoint/2010/main" val="8198454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A5E1550-A8DF-A2E4-4B5F-C610BDF96F31}"/>
              </a:ext>
            </a:extLst>
          </p:cNvPr>
          <p:cNvSpPr/>
          <p:nvPr/>
        </p:nvSpPr>
        <p:spPr>
          <a:xfrm>
            <a:off x="0" y="0"/>
            <a:ext cx="12192000"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2">
            <a:extLst>
              <a:ext uri="{FF2B5EF4-FFF2-40B4-BE49-F238E27FC236}">
                <a16:creationId xmlns:a16="http://schemas.microsoft.com/office/drawing/2014/main" id="{1282E239-5AE6-B481-0777-62C0A67F4DFB}"/>
              </a:ext>
            </a:extLst>
          </p:cNvPr>
          <p:cNvSpPr>
            <a:spLocks noChangeArrowheads="1"/>
          </p:cNvSpPr>
          <p:nvPr/>
        </p:nvSpPr>
        <p:spPr bwMode="auto">
          <a:xfrm>
            <a:off x="5235879" y="2864346"/>
            <a:ext cx="1247470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2" name="Picture 1" descr="A logo with a black background&#10;&#10;Description automatically generated">
            <a:extLst>
              <a:ext uri="{FF2B5EF4-FFF2-40B4-BE49-F238E27FC236}">
                <a16:creationId xmlns:a16="http://schemas.microsoft.com/office/drawing/2014/main" id="{FA7569CD-9895-9B66-E92F-00415B707AE8}"/>
              </a:ext>
            </a:extLst>
          </p:cNvPr>
          <p:cNvPicPr>
            <a:picLocks noChangeAspect="1"/>
          </p:cNvPicPr>
          <p:nvPr/>
        </p:nvPicPr>
        <p:blipFill>
          <a:blip r:embed="rId2"/>
          <a:stretch>
            <a:fillRect/>
          </a:stretch>
        </p:blipFill>
        <p:spPr>
          <a:xfrm>
            <a:off x="861391" y="239204"/>
            <a:ext cx="3658978" cy="2858882"/>
          </a:xfrm>
          <a:prstGeom prst="rect">
            <a:avLst/>
          </a:prstGeom>
        </p:spPr>
      </p:pic>
      <p:sp>
        <p:nvSpPr>
          <p:cNvPr id="9" name="object 2">
            <a:extLst>
              <a:ext uri="{FF2B5EF4-FFF2-40B4-BE49-F238E27FC236}">
                <a16:creationId xmlns:a16="http://schemas.microsoft.com/office/drawing/2014/main" id="{F8790B1E-7D48-336B-663B-4C9E1F14ADEB}"/>
              </a:ext>
            </a:extLst>
          </p:cNvPr>
          <p:cNvSpPr/>
          <p:nvPr/>
        </p:nvSpPr>
        <p:spPr>
          <a:xfrm>
            <a:off x="379365" y="3228703"/>
            <a:ext cx="11449050" cy="1270"/>
          </a:xfrm>
          <a:custGeom>
            <a:avLst/>
            <a:gdLst/>
            <a:ahLst/>
            <a:cxnLst/>
            <a:rect l="l" t="t" r="r" b="b"/>
            <a:pathLst>
              <a:path w="11449050" h="1269">
                <a:moveTo>
                  <a:pt x="0" y="0"/>
                </a:moveTo>
                <a:lnTo>
                  <a:pt x="11449050" y="762"/>
                </a:lnTo>
              </a:path>
            </a:pathLst>
          </a:custGeom>
          <a:ln w="12699">
            <a:solidFill>
              <a:srgbClr val="767070"/>
            </a:solidFill>
          </a:ln>
        </p:spPr>
        <p:txBody>
          <a:bodyPr wrap="square" lIns="0" tIns="0" rIns="0" bIns="0" rtlCol="0"/>
          <a:lstStyle/>
          <a:p>
            <a:endParaRPr/>
          </a:p>
        </p:txBody>
      </p:sp>
      <p:sp>
        <p:nvSpPr>
          <p:cNvPr id="8" name="Text Placeholder 2">
            <a:extLst>
              <a:ext uri="{FF2B5EF4-FFF2-40B4-BE49-F238E27FC236}">
                <a16:creationId xmlns:a16="http://schemas.microsoft.com/office/drawing/2014/main" id="{0B220FFD-1103-C915-133F-0A95FDF20CF9}"/>
              </a:ext>
            </a:extLst>
          </p:cNvPr>
          <p:cNvSpPr txBox="1">
            <a:spLocks/>
          </p:cNvSpPr>
          <p:nvPr/>
        </p:nvSpPr>
        <p:spPr>
          <a:xfrm>
            <a:off x="861391" y="3429000"/>
            <a:ext cx="10469218" cy="3300849"/>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Clr>
                <a:schemeClr val="tx1"/>
              </a:buClr>
              <a:buSzPct val="75000"/>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Clr>
                <a:schemeClr val="tx1"/>
              </a:buClr>
              <a:buSzPct val="75000"/>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Clr>
                <a:schemeClr val="tx1"/>
              </a:buClr>
              <a:buSzPct val="75000"/>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Clr>
                <a:schemeClr val="tx1"/>
              </a:buClr>
              <a:buSzPct val="75000"/>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Clr>
                <a:schemeClr val="tx1"/>
              </a:buClr>
              <a:buSzPct val="75000"/>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dirty="0">
                <a:solidFill>
                  <a:srgbClr val="1F4F77"/>
                </a:solidFill>
                <a:latin typeface="Avenir Next" panose="020B0503020202020204" pitchFamily="34" charset="0"/>
              </a:rPr>
              <a:t>Moderators: </a:t>
            </a:r>
          </a:p>
          <a:p>
            <a:pPr lvl="1">
              <a:buClr>
                <a:srgbClr val="1F4F77"/>
              </a:buClr>
              <a:buSzPct val="100000"/>
            </a:pPr>
            <a:r>
              <a:rPr lang="en-US" sz="2400" dirty="0">
                <a:solidFill>
                  <a:schemeClr val="bg1"/>
                </a:solidFill>
                <a:latin typeface="Avenir Next" panose="020B0503020202020204" pitchFamily="34" charset="0"/>
              </a:rPr>
              <a:t>Introduce the topic and each facilitator </a:t>
            </a:r>
          </a:p>
          <a:p>
            <a:pPr lvl="1">
              <a:buClr>
                <a:srgbClr val="1F4F77"/>
              </a:buClr>
              <a:buSzPct val="100000"/>
            </a:pPr>
            <a:r>
              <a:rPr lang="en-US" sz="2400" dirty="0">
                <a:solidFill>
                  <a:schemeClr val="bg1"/>
                </a:solidFill>
                <a:latin typeface="Avenir Next" panose="020B0503020202020204" pitchFamily="34" charset="0"/>
              </a:rPr>
              <a:t>Keep the session on time </a:t>
            </a:r>
          </a:p>
          <a:p>
            <a:pPr lvl="1">
              <a:buClr>
                <a:srgbClr val="1F4F77"/>
              </a:buClr>
              <a:buSzPct val="100000"/>
            </a:pPr>
            <a:r>
              <a:rPr lang="en-US" sz="2400" dirty="0">
                <a:solidFill>
                  <a:schemeClr val="bg1"/>
                </a:solidFill>
                <a:latin typeface="Avenir Next" panose="020B0503020202020204" pitchFamily="34" charset="0"/>
              </a:rPr>
              <a:t>Remind audience to use the mobile app to ask questions or mics in the audience </a:t>
            </a:r>
          </a:p>
        </p:txBody>
      </p:sp>
      <p:sp>
        <p:nvSpPr>
          <p:cNvPr id="10" name="TextBox 9">
            <a:extLst>
              <a:ext uri="{FF2B5EF4-FFF2-40B4-BE49-F238E27FC236}">
                <a16:creationId xmlns:a16="http://schemas.microsoft.com/office/drawing/2014/main" id="{2F4281E5-3167-B5F6-CB7D-0262FDDB1529}"/>
              </a:ext>
            </a:extLst>
          </p:cNvPr>
          <p:cNvSpPr txBox="1"/>
          <p:nvPr/>
        </p:nvSpPr>
        <p:spPr>
          <a:xfrm>
            <a:off x="5618922" y="1575161"/>
            <a:ext cx="6209493" cy="1754326"/>
          </a:xfrm>
          <a:prstGeom prst="rect">
            <a:avLst/>
          </a:prstGeom>
          <a:noFill/>
        </p:spPr>
        <p:txBody>
          <a:bodyPr wrap="square" rtlCol="0">
            <a:spAutoFit/>
          </a:bodyPr>
          <a:lstStyle/>
          <a:p>
            <a:r>
              <a:rPr lang="en-US" dirty="0">
                <a:solidFill>
                  <a:schemeClr val="bg1"/>
                </a:solidFill>
                <a:latin typeface="Avenir Next" panose="020B0503020202020204" pitchFamily="34" charset="0"/>
              </a:rPr>
              <a:t>Concurrent sessions providing a deeper dive into a focused topic. In these interactive, small- group discussions, a diverse group of attendees work together to offer insights, identify pitfalls, and share experiences in response to a selected topic, invention, or product.</a:t>
            </a:r>
          </a:p>
          <a:p>
            <a:endParaRPr lang="en-US" dirty="0"/>
          </a:p>
        </p:txBody>
      </p:sp>
      <p:sp>
        <p:nvSpPr>
          <p:cNvPr id="11" name="Title 1">
            <a:extLst>
              <a:ext uri="{FF2B5EF4-FFF2-40B4-BE49-F238E27FC236}">
                <a16:creationId xmlns:a16="http://schemas.microsoft.com/office/drawing/2014/main" id="{E6E7C8A3-CED2-2B2F-E205-370A1AF161BC}"/>
              </a:ext>
            </a:extLst>
          </p:cNvPr>
          <p:cNvSpPr>
            <a:spLocks noGrp="1"/>
          </p:cNvSpPr>
          <p:nvPr>
            <p:ph type="title"/>
          </p:nvPr>
        </p:nvSpPr>
        <p:spPr>
          <a:xfrm>
            <a:off x="5618921" y="572887"/>
            <a:ext cx="6209493" cy="677108"/>
          </a:xfrm>
        </p:spPr>
        <p:txBody>
          <a:bodyPr>
            <a:normAutofit fontScale="90000"/>
          </a:bodyPr>
          <a:lstStyle/>
          <a:p>
            <a:pPr algn="ctr"/>
            <a:r>
              <a:rPr lang="en-US" b="1" dirty="0">
                <a:solidFill>
                  <a:schemeClr val="bg1">
                    <a:lumMod val="65000"/>
                  </a:schemeClr>
                </a:solidFill>
                <a:latin typeface="Avenir Next" panose="020B0503020202020204" pitchFamily="34" charset="0"/>
              </a:rPr>
              <a:t>360 Workshop</a:t>
            </a:r>
          </a:p>
        </p:txBody>
      </p:sp>
    </p:spTree>
    <p:extLst>
      <p:ext uri="{BB962C8B-B14F-4D97-AF65-F5344CB8AC3E}">
        <p14:creationId xmlns:p14="http://schemas.microsoft.com/office/powerpoint/2010/main" val="38496322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A5E1550-A8DF-A2E4-4B5F-C610BDF96F31}"/>
              </a:ext>
            </a:extLst>
          </p:cNvPr>
          <p:cNvSpPr/>
          <p:nvPr/>
        </p:nvSpPr>
        <p:spPr>
          <a:xfrm>
            <a:off x="0" y="0"/>
            <a:ext cx="12192000"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2">
            <a:extLst>
              <a:ext uri="{FF2B5EF4-FFF2-40B4-BE49-F238E27FC236}">
                <a16:creationId xmlns:a16="http://schemas.microsoft.com/office/drawing/2014/main" id="{1282E239-5AE6-B481-0777-62C0A67F4DFB}"/>
              </a:ext>
            </a:extLst>
          </p:cNvPr>
          <p:cNvSpPr>
            <a:spLocks noChangeArrowheads="1"/>
          </p:cNvSpPr>
          <p:nvPr/>
        </p:nvSpPr>
        <p:spPr bwMode="auto">
          <a:xfrm>
            <a:off x="5235879" y="2864346"/>
            <a:ext cx="1247470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2" name="Picture 1" descr="A logo with a black background&#10;&#10;Description automatically generated">
            <a:extLst>
              <a:ext uri="{FF2B5EF4-FFF2-40B4-BE49-F238E27FC236}">
                <a16:creationId xmlns:a16="http://schemas.microsoft.com/office/drawing/2014/main" id="{FA7569CD-9895-9B66-E92F-00415B707AE8}"/>
              </a:ext>
            </a:extLst>
          </p:cNvPr>
          <p:cNvPicPr>
            <a:picLocks noChangeAspect="1"/>
          </p:cNvPicPr>
          <p:nvPr/>
        </p:nvPicPr>
        <p:blipFill>
          <a:blip r:embed="rId2"/>
          <a:stretch>
            <a:fillRect/>
          </a:stretch>
        </p:blipFill>
        <p:spPr>
          <a:xfrm>
            <a:off x="861391" y="239204"/>
            <a:ext cx="3658978" cy="2858882"/>
          </a:xfrm>
          <a:prstGeom prst="rect">
            <a:avLst/>
          </a:prstGeom>
        </p:spPr>
      </p:pic>
      <p:sp>
        <p:nvSpPr>
          <p:cNvPr id="9" name="object 2">
            <a:extLst>
              <a:ext uri="{FF2B5EF4-FFF2-40B4-BE49-F238E27FC236}">
                <a16:creationId xmlns:a16="http://schemas.microsoft.com/office/drawing/2014/main" id="{F8790B1E-7D48-336B-663B-4C9E1F14ADEB}"/>
              </a:ext>
            </a:extLst>
          </p:cNvPr>
          <p:cNvSpPr/>
          <p:nvPr/>
        </p:nvSpPr>
        <p:spPr>
          <a:xfrm>
            <a:off x="379365" y="3228703"/>
            <a:ext cx="11449050" cy="1270"/>
          </a:xfrm>
          <a:custGeom>
            <a:avLst/>
            <a:gdLst/>
            <a:ahLst/>
            <a:cxnLst/>
            <a:rect l="l" t="t" r="r" b="b"/>
            <a:pathLst>
              <a:path w="11449050" h="1269">
                <a:moveTo>
                  <a:pt x="0" y="0"/>
                </a:moveTo>
                <a:lnTo>
                  <a:pt x="11449050" y="762"/>
                </a:lnTo>
              </a:path>
            </a:pathLst>
          </a:custGeom>
          <a:ln w="12699">
            <a:solidFill>
              <a:srgbClr val="767070"/>
            </a:solidFill>
          </a:ln>
        </p:spPr>
        <p:txBody>
          <a:bodyPr wrap="square" lIns="0" tIns="0" rIns="0" bIns="0" rtlCol="0"/>
          <a:lstStyle/>
          <a:p>
            <a:endParaRPr/>
          </a:p>
        </p:txBody>
      </p:sp>
      <p:sp>
        <p:nvSpPr>
          <p:cNvPr id="6" name="Title 1">
            <a:extLst>
              <a:ext uri="{FF2B5EF4-FFF2-40B4-BE49-F238E27FC236}">
                <a16:creationId xmlns:a16="http://schemas.microsoft.com/office/drawing/2014/main" id="{98637DE4-FC20-D038-D6EA-A085A0DA8DBC}"/>
              </a:ext>
            </a:extLst>
          </p:cNvPr>
          <p:cNvSpPr>
            <a:spLocks noGrp="1"/>
          </p:cNvSpPr>
          <p:nvPr>
            <p:ph type="title"/>
          </p:nvPr>
        </p:nvSpPr>
        <p:spPr>
          <a:xfrm>
            <a:off x="5728436" y="1647630"/>
            <a:ext cx="5602173" cy="677108"/>
          </a:xfrm>
        </p:spPr>
        <p:txBody>
          <a:bodyPr>
            <a:normAutofit fontScale="90000"/>
          </a:bodyPr>
          <a:lstStyle/>
          <a:p>
            <a:pPr algn="ctr">
              <a:lnSpc>
                <a:spcPct val="100000"/>
              </a:lnSpc>
            </a:pPr>
            <a:r>
              <a:rPr lang="en-US" b="1" dirty="0">
                <a:solidFill>
                  <a:schemeClr val="bg1">
                    <a:lumMod val="65000"/>
                  </a:schemeClr>
                </a:solidFill>
                <a:latin typeface="Avenir Next" panose="020B0503020202020204" pitchFamily="34" charset="0"/>
              </a:rPr>
              <a:t>Incubator Lounges In Program</a:t>
            </a:r>
          </a:p>
        </p:txBody>
      </p:sp>
      <p:sp>
        <p:nvSpPr>
          <p:cNvPr id="12" name="Text Placeholder 2">
            <a:extLst>
              <a:ext uri="{FF2B5EF4-FFF2-40B4-BE49-F238E27FC236}">
                <a16:creationId xmlns:a16="http://schemas.microsoft.com/office/drawing/2014/main" id="{96340DCC-7DF6-1057-352D-4DC48517BCB1}"/>
              </a:ext>
            </a:extLst>
          </p:cNvPr>
          <p:cNvSpPr txBox="1">
            <a:spLocks/>
          </p:cNvSpPr>
          <p:nvPr/>
        </p:nvSpPr>
        <p:spPr>
          <a:xfrm>
            <a:off x="861390" y="3462441"/>
            <a:ext cx="10430455" cy="2864347"/>
          </a:xfrm>
          <a:prstGeom prst="rect">
            <a:avLst/>
          </a:prstGeom>
        </p:spPr>
        <p:txBody>
          <a:bodyPr vert="horz" lIns="91440" tIns="45720" rIns="91440" bIns="45720" rtlCol="0" anchor="t">
            <a:normAutofit/>
          </a:bodyPr>
          <a:lstStyle>
            <a:lvl1pPr marL="228600" indent="-228600" algn="l" defTabSz="914400" rtl="0" eaLnBrk="1" latinLnBrk="0" hangingPunct="1">
              <a:lnSpc>
                <a:spcPct val="120000"/>
              </a:lnSpc>
              <a:spcBef>
                <a:spcPts val="1000"/>
              </a:spcBef>
              <a:buClr>
                <a:schemeClr val="tx1"/>
              </a:buClr>
              <a:buSzPct val="75000"/>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Clr>
                <a:schemeClr val="tx1"/>
              </a:buClr>
              <a:buSzPct val="75000"/>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Clr>
                <a:schemeClr val="tx1"/>
              </a:buClr>
              <a:buSzPct val="75000"/>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Clr>
                <a:schemeClr val="tx1"/>
              </a:buClr>
              <a:buSzPct val="75000"/>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Clr>
                <a:schemeClr val="tx1"/>
              </a:buClr>
              <a:buSzPct val="75000"/>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800" b="1" dirty="0">
                <a:solidFill>
                  <a:srgbClr val="1F4F77"/>
                </a:solidFill>
                <a:latin typeface="Avenir Next" panose="020B0503020202020204" pitchFamily="34" charset="0"/>
              </a:rPr>
              <a:t>Incubator Labs:</a:t>
            </a:r>
          </a:p>
          <a:p>
            <a:pPr marL="457200" indent="-457200">
              <a:buClr>
                <a:srgbClr val="1F4F77"/>
              </a:buClr>
              <a:buSzPct val="100000"/>
            </a:pPr>
            <a:r>
              <a:rPr lang="en-US" sz="2800" dirty="0">
                <a:solidFill>
                  <a:schemeClr val="bg1"/>
                </a:solidFill>
                <a:latin typeface="Avenir Next"/>
              </a:rPr>
              <a:t>Improve Your Pitch</a:t>
            </a:r>
          </a:p>
          <a:p>
            <a:pPr marL="457200" indent="-457200">
              <a:buClr>
                <a:srgbClr val="1F4F77"/>
              </a:buClr>
              <a:buSzPct val="100000"/>
            </a:pPr>
            <a:r>
              <a:rPr lang="en-US" sz="2800" dirty="0">
                <a:solidFill>
                  <a:schemeClr val="bg1"/>
                </a:solidFill>
                <a:latin typeface="Avenir Next" panose="020B0503020202020204" pitchFamily="34" charset="0"/>
              </a:rPr>
              <a:t>My Car - Can it be my Sentinel? </a:t>
            </a:r>
          </a:p>
          <a:p>
            <a:pPr marL="457200" indent="-457200">
              <a:buClr>
                <a:srgbClr val="1F4F77"/>
              </a:buClr>
              <a:buSzPct val="100000"/>
            </a:pPr>
            <a:r>
              <a:rPr lang="en-US" sz="2800" dirty="0">
                <a:solidFill>
                  <a:schemeClr val="bg1"/>
                </a:solidFill>
                <a:latin typeface="Avenir Next"/>
              </a:rPr>
              <a:t>Engineers are from Mars, Clinicians are from Venus</a:t>
            </a:r>
            <a:endParaRPr lang="en-US" sz="2800" dirty="0">
              <a:solidFill>
                <a:schemeClr val="bg1"/>
              </a:solidFill>
              <a:latin typeface="Avenir Next" panose="020B0503020202020204" pitchFamily="34" charset="0"/>
            </a:endParaRPr>
          </a:p>
        </p:txBody>
      </p:sp>
    </p:spTree>
    <p:extLst>
      <p:ext uri="{BB962C8B-B14F-4D97-AF65-F5344CB8AC3E}">
        <p14:creationId xmlns:p14="http://schemas.microsoft.com/office/powerpoint/2010/main" val="38114977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A5E1550-A8DF-A2E4-4B5F-C610BDF96F31}"/>
              </a:ext>
            </a:extLst>
          </p:cNvPr>
          <p:cNvSpPr/>
          <p:nvPr/>
        </p:nvSpPr>
        <p:spPr>
          <a:xfrm>
            <a:off x="0" y="0"/>
            <a:ext cx="12192000"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2">
            <a:extLst>
              <a:ext uri="{FF2B5EF4-FFF2-40B4-BE49-F238E27FC236}">
                <a16:creationId xmlns:a16="http://schemas.microsoft.com/office/drawing/2014/main" id="{1282E239-5AE6-B481-0777-62C0A67F4DFB}"/>
              </a:ext>
            </a:extLst>
          </p:cNvPr>
          <p:cNvSpPr>
            <a:spLocks noChangeArrowheads="1"/>
          </p:cNvSpPr>
          <p:nvPr/>
        </p:nvSpPr>
        <p:spPr bwMode="auto">
          <a:xfrm>
            <a:off x="5235879" y="2864346"/>
            <a:ext cx="1247470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2" name="Picture 1" descr="A logo with a black background&#10;&#10;Description automatically generated">
            <a:extLst>
              <a:ext uri="{FF2B5EF4-FFF2-40B4-BE49-F238E27FC236}">
                <a16:creationId xmlns:a16="http://schemas.microsoft.com/office/drawing/2014/main" id="{FA7569CD-9895-9B66-E92F-00415B707AE8}"/>
              </a:ext>
            </a:extLst>
          </p:cNvPr>
          <p:cNvPicPr>
            <a:picLocks noChangeAspect="1"/>
          </p:cNvPicPr>
          <p:nvPr/>
        </p:nvPicPr>
        <p:blipFill>
          <a:blip r:embed="rId2"/>
          <a:stretch>
            <a:fillRect/>
          </a:stretch>
        </p:blipFill>
        <p:spPr>
          <a:xfrm>
            <a:off x="861391" y="239204"/>
            <a:ext cx="3658978" cy="2858882"/>
          </a:xfrm>
          <a:prstGeom prst="rect">
            <a:avLst/>
          </a:prstGeom>
        </p:spPr>
      </p:pic>
      <p:sp>
        <p:nvSpPr>
          <p:cNvPr id="9" name="object 2">
            <a:extLst>
              <a:ext uri="{FF2B5EF4-FFF2-40B4-BE49-F238E27FC236}">
                <a16:creationId xmlns:a16="http://schemas.microsoft.com/office/drawing/2014/main" id="{F8790B1E-7D48-336B-663B-4C9E1F14ADEB}"/>
              </a:ext>
            </a:extLst>
          </p:cNvPr>
          <p:cNvSpPr/>
          <p:nvPr/>
        </p:nvSpPr>
        <p:spPr>
          <a:xfrm>
            <a:off x="363585" y="3205460"/>
            <a:ext cx="11449050" cy="1270"/>
          </a:xfrm>
          <a:custGeom>
            <a:avLst/>
            <a:gdLst/>
            <a:ahLst/>
            <a:cxnLst/>
            <a:rect l="l" t="t" r="r" b="b"/>
            <a:pathLst>
              <a:path w="11449050" h="1269">
                <a:moveTo>
                  <a:pt x="0" y="0"/>
                </a:moveTo>
                <a:lnTo>
                  <a:pt x="11449050" y="762"/>
                </a:lnTo>
              </a:path>
            </a:pathLst>
          </a:custGeom>
          <a:ln w="12699">
            <a:solidFill>
              <a:srgbClr val="C00000"/>
            </a:solidFill>
          </a:ln>
        </p:spPr>
        <p:txBody>
          <a:bodyPr wrap="square" lIns="0" tIns="0" rIns="0" bIns="0" rtlCol="0"/>
          <a:lstStyle/>
          <a:p>
            <a:endParaRPr/>
          </a:p>
        </p:txBody>
      </p:sp>
      <p:sp>
        <p:nvSpPr>
          <p:cNvPr id="6" name="Title 1">
            <a:extLst>
              <a:ext uri="{FF2B5EF4-FFF2-40B4-BE49-F238E27FC236}">
                <a16:creationId xmlns:a16="http://schemas.microsoft.com/office/drawing/2014/main" id="{98637DE4-FC20-D038-D6EA-A085A0DA8DBC}"/>
              </a:ext>
            </a:extLst>
          </p:cNvPr>
          <p:cNvSpPr>
            <a:spLocks noGrp="1"/>
          </p:cNvSpPr>
          <p:nvPr>
            <p:ph type="title"/>
          </p:nvPr>
        </p:nvSpPr>
        <p:spPr>
          <a:xfrm>
            <a:off x="5907675" y="937244"/>
            <a:ext cx="5602173" cy="677108"/>
          </a:xfrm>
        </p:spPr>
        <p:txBody>
          <a:bodyPr>
            <a:normAutofit fontScale="90000"/>
          </a:bodyPr>
          <a:lstStyle/>
          <a:p>
            <a:pPr algn="ctr">
              <a:lnSpc>
                <a:spcPct val="100000"/>
              </a:lnSpc>
            </a:pPr>
            <a:r>
              <a:rPr lang="en-US" b="1" dirty="0">
                <a:solidFill>
                  <a:schemeClr val="bg1">
                    <a:lumMod val="65000"/>
                  </a:schemeClr>
                </a:solidFill>
                <a:latin typeface="Avenir Next" panose="020B0503020202020204" pitchFamily="34" charset="0"/>
              </a:rPr>
              <a:t>Incubator Lounges </a:t>
            </a:r>
          </a:p>
        </p:txBody>
      </p:sp>
      <p:sp>
        <p:nvSpPr>
          <p:cNvPr id="3" name="Text Placeholder 2">
            <a:extLst>
              <a:ext uri="{FF2B5EF4-FFF2-40B4-BE49-F238E27FC236}">
                <a16:creationId xmlns:a16="http://schemas.microsoft.com/office/drawing/2014/main" id="{6BC1A11F-614E-C3F9-92E2-346E0134C8EC}"/>
              </a:ext>
            </a:extLst>
          </p:cNvPr>
          <p:cNvSpPr txBox="1">
            <a:spLocks/>
          </p:cNvSpPr>
          <p:nvPr/>
        </p:nvSpPr>
        <p:spPr>
          <a:xfrm>
            <a:off x="861391" y="3429000"/>
            <a:ext cx="10574594" cy="2554545"/>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Clr>
                <a:schemeClr val="tx1"/>
              </a:buClr>
              <a:buSzPct val="75000"/>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Clr>
                <a:schemeClr val="tx1"/>
              </a:buClr>
              <a:buSzPct val="75000"/>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Clr>
                <a:schemeClr val="tx1"/>
              </a:buClr>
              <a:buSzPct val="75000"/>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Clr>
                <a:schemeClr val="tx1"/>
              </a:buClr>
              <a:buSzPct val="75000"/>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Clr>
                <a:schemeClr val="tx1"/>
              </a:buClr>
              <a:buSzPct val="75000"/>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800" b="1" dirty="0">
                <a:solidFill>
                  <a:srgbClr val="1F4F77"/>
                </a:solidFill>
                <a:latin typeface="Avenir Next" panose="020B0503020202020204" pitchFamily="34" charset="0"/>
              </a:rPr>
              <a:t>Moderators:</a:t>
            </a:r>
          </a:p>
          <a:p>
            <a:pPr lvl="1">
              <a:buClr>
                <a:srgbClr val="1F4F77"/>
              </a:buClr>
              <a:buSzPct val="100000"/>
            </a:pPr>
            <a:r>
              <a:rPr lang="en-US" sz="2400" dirty="0">
                <a:solidFill>
                  <a:schemeClr val="bg1"/>
                </a:solidFill>
                <a:latin typeface="Avenir Next" panose="020B0503020202020204" pitchFamily="34" charset="0"/>
              </a:rPr>
              <a:t>Introduce discussants</a:t>
            </a:r>
          </a:p>
          <a:p>
            <a:pPr lvl="1">
              <a:buClr>
                <a:srgbClr val="1F4F77"/>
              </a:buClr>
              <a:buSzPct val="100000"/>
            </a:pPr>
            <a:r>
              <a:rPr lang="en-US" sz="2400" dirty="0">
                <a:solidFill>
                  <a:schemeClr val="bg1"/>
                </a:solidFill>
                <a:latin typeface="Avenir Next" panose="020B0503020202020204" pitchFamily="34" charset="0"/>
              </a:rPr>
              <a:t>Introduce topics</a:t>
            </a:r>
          </a:p>
          <a:p>
            <a:pPr lvl="1">
              <a:buClr>
                <a:srgbClr val="1F4F77"/>
              </a:buClr>
              <a:buSzPct val="100000"/>
            </a:pPr>
            <a:r>
              <a:rPr lang="en-US" sz="2400" dirty="0">
                <a:solidFill>
                  <a:schemeClr val="bg1"/>
                </a:solidFill>
                <a:latin typeface="Avenir Next" panose="020B0503020202020204" pitchFamily="34" charset="0"/>
              </a:rPr>
              <a:t>Keep discussion moving between presenters and any audience input</a:t>
            </a:r>
          </a:p>
        </p:txBody>
      </p:sp>
      <p:sp>
        <p:nvSpPr>
          <p:cNvPr id="4" name="TextBox 3">
            <a:extLst>
              <a:ext uri="{FF2B5EF4-FFF2-40B4-BE49-F238E27FC236}">
                <a16:creationId xmlns:a16="http://schemas.microsoft.com/office/drawing/2014/main" id="{7CB0078F-275E-59EB-2E1C-D63D553487B7}"/>
              </a:ext>
            </a:extLst>
          </p:cNvPr>
          <p:cNvSpPr txBox="1"/>
          <p:nvPr/>
        </p:nvSpPr>
        <p:spPr>
          <a:xfrm>
            <a:off x="5907675" y="1989891"/>
            <a:ext cx="5904960" cy="1200329"/>
          </a:xfrm>
          <a:prstGeom prst="rect">
            <a:avLst/>
          </a:prstGeom>
          <a:noFill/>
        </p:spPr>
        <p:txBody>
          <a:bodyPr wrap="square" lIns="91440" tIns="45720" rIns="91440" bIns="45720" rtlCol="0" anchor="t">
            <a:spAutoFit/>
          </a:bodyPr>
          <a:lstStyle/>
          <a:p>
            <a:r>
              <a:rPr lang="en-US" dirty="0">
                <a:solidFill>
                  <a:schemeClr val="bg1"/>
                </a:solidFill>
                <a:latin typeface="Avenir Next"/>
              </a:rPr>
              <a:t>In this session, small groups of attendees join facilitators  to incubate solutions around a specific challenge or problem.</a:t>
            </a:r>
          </a:p>
          <a:p>
            <a:endParaRPr lang="en-US" dirty="0"/>
          </a:p>
        </p:txBody>
      </p:sp>
    </p:spTree>
    <p:extLst>
      <p:ext uri="{BB962C8B-B14F-4D97-AF65-F5344CB8AC3E}">
        <p14:creationId xmlns:p14="http://schemas.microsoft.com/office/powerpoint/2010/main" val="16961043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A5E1550-A8DF-A2E4-4B5F-C610BDF96F31}"/>
              </a:ext>
            </a:extLst>
          </p:cNvPr>
          <p:cNvSpPr/>
          <p:nvPr/>
        </p:nvSpPr>
        <p:spPr>
          <a:xfrm>
            <a:off x="0" y="0"/>
            <a:ext cx="12192000"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2">
            <a:extLst>
              <a:ext uri="{FF2B5EF4-FFF2-40B4-BE49-F238E27FC236}">
                <a16:creationId xmlns:a16="http://schemas.microsoft.com/office/drawing/2014/main" id="{1282E239-5AE6-B481-0777-62C0A67F4DFB}"/>
              </a:ext>
            </a:extLst>
          </p:cNvPr>
          <p:cNvSpPr>
            <a:spLocks noChangeArrowheads="1"/>
          </p:cNvSpPr>
          <p:nvPr/>
        </p:nvSpPr>
        <p:spPr bwMode="auto">
          <a:xfrm>
            <a:off x="5235879" y="2864346"/>
            <a:ext cx="1247470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2" name="Picture 1" descr="A logo with a black background&#10;&#10;Description automatically generated">
            <a:extLst>
              <a:ext uri="{FF2B5EF4-FFF2-40B4-BE49-F238E27FC236}">
                <a16:creationId xmlns:a16="http://schemas.microsoft.com/office/drawing/2014/main" id="{FA7569CD-9895-9B66-E92F-00415B707AE8}"/>
              </a:ext>
            </a:extLst>
          </p:cNvPr>
          <p:cNvPicPr>
            <a:picLocks noChangeAspect="1"/>
          </p:cNvPicPr>
          <p:nvPr/>
        </p:nvPicPr>
        <p:blipFill>
          <a:blip r:embed="rId2"/>
          <a:stretch>
            <a:fillRect/>
          </a:stretch>
        </p:blipFill>
        <p:spPr>
          <a:xfrm>
            <a:off x="861391" y="239204"/>
            <a:ext cx="3658978" cy="2858882"/>
          </a:xfrm>
          <a:prstGeom prst="rect">
            <a:avLst/>
          </a:prstGeom>
        </p:spPr>
      </p:pic>
      <p:sp>
        <p:nvSpPr>
          <p:cNvPr id="9" name="object 2">
            <a:extLst>
              <a:ext uri="{FF2B5EF4-FFF2-40B4-BE49-F238E27FC236}">
                <a16:creationId xmlns:a16="http://schemas.microsoft.com/office/drawing/2014/main" id="{F8790B1E-7D48-336B-663B-4C9E1F14ADEB}"/>
              </a:ext>
            </a:extLst>
          </p:cNvPr>
          <p:cNvSpPr/>
          <p:nvPr/>
        </p:nvSpPr>
        <p:spPr>
          <a:xfrm>
            <a:off x="379365" y="3202577"/>
            <a:ext cx="11449050" cy="1270"/>
          </a:xfrm>
          <a:custGeom>
            <a:avLst/>
            <a:gdLst/>
            <a:ahLst/>
            <a:cxnLst/>
            <a:rect l="l" t="t" r="r" b="b"/>
            <a:pathLst>
              <a:path w="11449050" h="1269">
                <a:moveTo>
                  <a:pt x="0" y="0"/>
                </a:moveTo>
                <a:lnTo>
                  <a:pt x="11449050" y="762"/>
                </a:lnTo>
              </a:path>
            </a:pathLst>
          </a:custGeom>
          <a:ln w="12699">
            <a:solidFill>
              <a:srgbClr val="C00000"/>
            </a:solidFill>
          </a:ln>
        </p:spPr>
        <p:txBody>
          <a:bodyPr wrap="square" lIns="0" tIns="0" rIns="0" bIns="0" rtlCol="0"/>
          <a:lstStyle/>
          <a:p>
            <a:endParaRPr/>
          </a:p>
        </p:txBody>
      </p:sp>
      <p:sp>
        <p:nvSpPr>
          <p:cNvPr id="11" name="object 2">
            <a:extLst>
              <a:ext uri="{FF2B5EF4-FFF2-40B4-BE49-F238E27FC236}">
                <a16:creationId xmlns:a16="http://schemas.microsoft.com/office/drawing/2014/main" id="{A1E807BB-EEEF-CC7A-D392-0B51FA355E9C}"/>
              </a:ext>
            </a:extLst>
          </p:cNvPr>
          <p:cNvSpPr txBox="1">
            <a:spLocks noGrp="1"/>
          </p:cNvSpPr>
          <p:nvPr>
            <p:ph type="title"/>
          </p:nvPr>
        </p:nvSpPr>
        <p:spPr>
          <a:xfrm>
            <a:off x="5381761" y="881726"/>
            <a:ext cx="6296434" cy="1600018"/>
          </a:xfrm>
          <a:prstGeom prst="rect">
            <a:avLst/>
          </a:prstGeom>
        </p:spPr>
        <p:txBody>
          <a:bodyPr vert="horz" wrap="square" lIns="0" tIns="426304" rIns="0" bIns="0" rtlCol="0">
            <a:spAutoFit/>
          </a:bodyPr>
          <a:lstStyle/>
          <a:p>
            <a:pPr marL="12700" algn="ctr">
              <a:lnSpc>
                <a:spcPct val="100000"/>
              </a:lnSpc>
              <a:spcBef>
                <a:spcPts val="95"/>
              </a:spcBef>
            </a:pPr>
            <a:r>
              <a:rPr lang="en-US" sz="4800" b="1" spc="245" dirty="0" err="1">
                <a:solidFill>
                  <a:schemeClr val="bg1">
                    <a:lumMod val="65000"/>
                  </a:schemeClr>
                </a:solidFill>
                <a:latin typeface="Avenir Next" panose="020B0503020202020204" pitchFamily="34" charset="0"/>
              </a:rPr>
              <a:t>AbstracX</a:t>
            </a:r>
            <a:r>
              <a:rPr lang="en-US" b="1" spc="245" dirty="0">
                <a:solidFill>
                  <a:schemeClr val="bg1">
                    <a:lumMod val="65000"/>
                  </a:schemeClr>
                </a:solidFill>
                <a:latin typeface="Avenir Next" panose="020B0503020202020204" pitchFamily="34" charset="0"/>
              </a:rPr>
              <a:t> </a:t>
            </a:r>
            <a:br>
              <a:rPr lang="en-US" b="1" spc="245" dirty="0">
                <a:solidFill>
                  <a:schemeClr val="bg1">
                    <a:lumMod val="65000"/>
                  </a:schemeClr>
                </a:solidFill>
                <a:latin typeface="Avenir Next" panose="020B0503020202020204" pitchFamily="34" charset="0"/>
              </a:rPr>
            </a:br>
            <a:r>
              <a:rPr lang="en-US" sz="2800" b="1" spc="245" dirty="0">
                <a:solidFill>
                  <a:schemeClr val="bg1">
                    <a:lumMod val="65000"/>
                  </a:schemeClr>
                </a:solidFill>
                <a:latin typeface="Avenir Next" panose="020B0503020202020204" pitchFamily="34" charset="0"/>
              </a:rPr>
              <a:t>Three </a:t>
            </a:r>
            <a:r>
              <a:rPr lang="en-US" sz="2800" b="1" spc="245" dirty="0" err="1">
                <a:solidFill>
                  <a:schemeClr val="bg1">
                    <a:lumMod val="65000"/>
                  </a:schemeClr>
                </a:solidFill>
                <a:latin typeface="Avenir Next" panose="020B0503020202020204" pitchFamily="34" charset="0"/>
              </a:rPr>
              <a:t>AbstracX</a:t>
            </a:r>
            <a:r>
              <a:rPr lang="en-US" sz="2800" b="1" spc="245" dirty="0">
                <a:solidFill>
                  <a:schemeClr val="bg1">
                    <a:lumMod val="65000"/>
                  </a:schemeClr>
                </a:solidFill>
                <a:latin typeface="Avenir Next" panose="020B0503020202020204" pitchFamily="34" charset="0"/>
              </a:rPr>
              <a:t> Sessions</a:t>
            </a:r>
            <a:endParaRPr b="1" spc="245" dirty="0">
              <a:solidFill>
                <a:schemeClr val="bg1">
                  <a:lumMod val="65000"/>
                </a:schemeClr>
              </a:solidFill>
              <a:latin typeface="Avenir Next" panose="020B0503020202020204" pitchFamily="34" charset="0"/>
            </a:endParaRPr>
          </a:p>
        </p:txBody>
      </p:sp>
      <p:sp>
        <p:nvSpPr>
          <p:cNvPr id="12" name="object 3">
            <a:extLst>
              <a:ext uri="{FF2B5EF4-FFF2-40B4-BE49-F238E27FC236}">
                <a16:creationId xmlns:a16="http://schemas.microsoft.com/office/drawing/2014/main" id="{807E01A6-AF0D-36FC-B24C-F3B0E1427459}"/>
              </a:ext>
            </a:extLst>
          </p:cNvPr>
          <p:cNvSpPr txBox="1"/>
          <p:nvPr/>
        </p:nvSpPr>
        <p:spPr>
          <a:xfrm>
            <a:off x="724625" y="3316911"/>
            <a:ext cx="11272520" cy="3315650"/>
          </a:xfrm>
          <a:prstGeom prst="rect">
            <a:avLst/>
          </a:prstGeom>
        </p:spPr>
        <p:txBody>
          <a:bodyPr vert="horz" wrap="square" lIns="0" tIns="42544" rIns="0" bIns="0" rtlCol="0">
            <a:spAutoFit/>
          </a:bodyPr>
          <a:lstStyle/>
          <a:p>
            <a:pPr marL="495300" indent="-457200">
              <a:spcBef>
                <a:spcPts val="334"/>
              </a:spcBef>
              <a:buClr>
                <a:srgbClr val="1F4F77"/>
              </a:buClr>
              <a:buFont typeface="Arial" panose="020B0604020202020204" pitchFamily="34" charset="0"/>
              <a:buChar char="•"/>
            </a:pPr>
            <a:r>
              <a:rPr sz="1900" dirty="0">
                <a:solidFill>
                  <a:schemeClr val="bg1"/>
                </a:solidFill>
                <a:latin typeface="Avenir Next" panose="020B0503020202020204" pitchFamily="34" charset="0"/>
                <a:cs typeface="Tw Cen MT"/>
              </a:rPr>
              <a:t>Brief</a:t>
            </a:r>
            <a:r>
              <a:rPr sz="1900" spc="-10" dirty="0">
                <a:solidFill>
                  <a:schemeClr val="bg1"/>
                </a:solidFill>
                <a:latin typeface="Avenir Next" panose="020B0503020202020204" pitchFamily="34" charset="0"/>
                <a:cs typeface="Tw Cen MT"/>
              </a:rPr>
              <a:t> </a:t>
            </a:r>
            <a:r>
              <a:rPr sz="1900" dirty="0">
                <a:solidFill>
                  <a:schemeClr val="bg1"/>
                </a:solidFill>
                <a:latin typeface="Avenir Next" panose="020B0503020202020204" pitchFamily="34" charset="0"/>
                <a:cs typeface="Tw Cen MT"/>
              </a:rPr>
              <a:t>(5</a:t>
            </a:r>
            <a:r>
              <a:rPr sz="1900" spc="-90" dirty="0">
                <a:solidFill>
                  <a:schemeClr val="bg1"/>
                </a:solidFill>
                <a:latin typeface="Avenir Next" panose="020B0503020202020204" pitchFamily="34" charset="0"/>
                <a:cs typeface="Tw Cen MT"/>
              </a:rPr>
              <a:t> </a:t>
            </a:r>
            <a:r>
              <a:rPr sz="1900" dirty="0">
                <a:solidFill>
                  <a:schemeClr val="bg1"/>
                </a:solidFill>
                <a:latin typeface="Avenir Next" panose="020B0503020202020204" pitchFamily="34" charset="0"/>
                <a:cs typeface="Tw Cen MT"/>
              </a:rPr>
              <a:t>minutes,</a:t>
            </a:r>
            <a:r>
              <a:rPr sz="1900" spc="-85" dirty="0">
                <a:solidFill>
                  <a:schemeClr val="bg1"/>
                </a:solidFill>
                <a:latin typeface="Avenir Next" panose="020B0503020202020204" pitchFamily="34" charset="0"/>
                <a:cs typeface="Tw Cen MT"/>
              </a:rPr>
              <a:t> </a:t>
            </a:r>
            <a:r>
              <a:rPr sz="1900" dirty="0">
                <a:solidFill>
                  <a:schemeClr val="bg1"/>
                </a:solidFill>
                <a:latin typeface="Avenir Next" panose="020B0503020202020204" pitchFamily="34" charset="0"/>
                <a:cs typeface="Tw Cen MT"/>
              </a:rPr>
              <a:t>3</a:t>
            </a:r>
            <a:r>
              <a:rPr sz="1900" spc="-85" dirty="0">
                <a:solidFill>
                  <a:schemeClr val="bg1"/>
                </a:solidFill>
                <a:latin typeface="Avenir Next" panose="020B0503020202020204" pitchFamily="34" charset="0"/>
                <a:cs typeface="Tw Cen MT"/>
              </a:rPr>
              <a:t> </a:t>
            </a:r>
            <a:r>
              <a:rPr sz="1900" dirty="0">
                <a:solidFill>
                  <a:schemeClr val="bg1"/>
                </a:solidFill>
                <a:latin typeface="Avenir Next" panose="020B0503020202020204" pitchFamily="34" charset="0"/>
                <a:cs typeface="Tw Cen MT"/>
              </a:rPr>
              <a:t>slides)</a:t>
            </a:r>
            <a:r>
              <a:rPr sz="1900" spc="-95" dirty="0">
                <a:solidFill>
                  <a:schemeClr val="bg1"/>
                </a:solidFill>
                <a:latin typeface="Avenir Next" panose="020B0503020202020204" pitchFamily="34" charset="0"/>
                <a:cs typeface="Tw Cen MT"/>
              </a:rPr>
              <a:t> </a:t>
            </a:r>
            <a:r>
              <a:rPr sz="1900" dirty="0">
                <a:solidFill>
                  <a:schemeClr val="bg1"/>
                </a:solidFill>
                <a:latin typeface="Avenir Next" panose="020B0503020202020204" pitchFamily="34" charset="0"/>
                <a:cs typeface="Tw Cen MT"/>
              </a:rPr>
              <a:t>oral</a:t>
            </a:r>
            <a:r>
              <a:rPr sz="1900" spc="-95" dirty="0">
                <a:solidFill>
                  <a:schemeClr val="bg1"/>
                </a:solidFill>
                <a:latin typeface="Avenir Next" panose="020B0503020202020204" pitchFamily="34" charset="0"/>
                <a:cs typeface="Tw Cen MT"/>
              </a:rPr>
              <a:t> </a:t>
            </a:r>
            <a:r>
              <a:rPr sz="1900" dirty="0">
                <a:solidFill>
                  <a:schemeClr val="bg1"/>
                </a:solidFill>
                <a:latin typeface="Avenir Next" panose="020B0503020202020204" pitchFamily="34" charset="0"/>
                <a:cs typeface="Tw Cen MT"/>
              </a:rPr>
              <a:t>presentations</a:t>
            </a:r>
            <a:r>
              <a:rPr sz="1900" spc="-100" dirty="0">
                <a:solidFill>
                  <a:schemeClr val="bg1"/>
                </a:solidFill>
                <a:latin typeface="Avenir Next" panose="020B0503020202020204" pitchFamily="34" charset="0"/>
                <a:cs typeface="Tw Cen MT"/>
              </a:rPr>
              <a:t> </a:t>
            </a:r>
            <a:r>
              <a:rPr sz="1900" dirty="0">
                <a:solidFill>
                  <a:schemeClr val="bg1"/>
                </a:solidFill>
                <a:latin typeface="Avenir Next" panose="020B0503020202020204" pitchFamily="34" charset="0"/>
                <a:cs typeface="Tw Cen MT"/>
              </a:rPr>
              <a:t>of accepted</a:t>
            </a:r>
            <a:r>
              <a:rPr sz="1900" spc="-85" dirty="0">
                <a:solidFill>
                  <a:schemeClr val="bg1"/>
                </a:solidFill>
                <a:latin typeface="Avenir Next" panose="020B0503020202020204" pitchFamily="34" charset="0"/>
                <a:cs typeface="Tw Cen MT"/>
              </a:rPr>
              <a:t> </a:t>
            </a:r>
            <a:r>
              <a:rPr sz="1900" spc="-10" dirty="0">
                <a:solidFill>
                  <a:schemeClr val="bg1"/>
                </a:solidFill>
                <a:latin typeface="Avenir Next" panose="020B0503020202020204" pitchFamily="34" charset="0"/>
                <a:cs typeface="Tw Cen MT"/>
              </a:rPr>
              <a:t>abstracts.</a:t>
            </a:r>
            <a:endParaRPr sz="1900" dirty="0">
              <a:solidFill>
                <a:schemeClr val="bg1"/>
              </a:solidFill>
              <a:latin typeface="Avenir Next" panose="020B0503020202020204" pitchFamily="34" charset="0"/>
              <a:cs typeface="Tw Cen MT"/>
            </a:endParaRPr>
          </a:p>
          <a:p>
            <a:pPr marL="495300" marR="499745" indent="-457200">
              <a:spcBef>
                <a:spcPts val="975"/>
              </a:spcBef>
              <a:buClr>
                <a:srgbClr val="1F4F77"/>
              </a:buClr>
              <a:buFont typeface="Arial" panose="020B0604020202020204" pitchFamily="34" charset="0"/>
              <a:buChar char="•"/>
            </a:pPr>
            <a:r>
              <a:rPr sz="1900" dirty="0">
                <a:solidFill>
                  <a:schemeClr val="bg1"/>
                </a:solidFill>
                <a:latin typeface="Avenir Next" panose="020B0503020202020204" pitchFamily="34" charset="0"/>
                <a:cs typeface="Tw Cen MT"/>
              </a:rPr>
              <a:t>Presenting</a:t>
            </a:r>
            <a:r>
              <a:rPr sz="1900" spc="-70" dirty="0">
                <a:solidFill>
                  <a:schemeClr val="bg1"/>
                </a:solidFill>
                <a:latin typeface="Avenir Next" panose="020B0503020202020204" pitchFamily="34" charset="0"/>
                <a:cs typeface="Tw Cen MT"/>
              </a:rPr>
              <a:t> </a:t>
            </a:r>
            <a:r>
              <a:rPr sz="1900" dirty="0">
                <a:solidFill>
                  <a:schemeClr val="bg1"/>
                </a:solidFill>
                <a:latin typeface="Avenir Next" panose="020B0503020202020204" pitchFamily="34" charset="0"/>
                <a:cs typeface="Tw Cen MT"/>
              </a:rPr>
              <a:t>author</a:t>
            </a:r>
            <a:r>
              <a:rPr sz="1900" spc="-60" dirty="0">
                <a:solidFill>
                  <a:schemeClr val="bg1"/>
                </a:solidFill>
                <a:latin typeface="Avenir Next" panose="020B0503020202020204" pitchFamily="34" charset="0"/>
                <a:cs typeface="Tw Cen MT"/>
              </a:rPr>
              <a:t> </a:t>
            </a:r>
            <a:r>
              <a:rPr sz="1900" dirty="0">
                <a:solidFill>
                  <a:schemeClr val="bg1"/>
                </a:solidFill>
                <a:latin typeface="Avenir Next" panose="020B0503020202020204" pitchFamily="34" charset="0"/>
                <a:cs typeface="Tw Cen MT"/>
              </a:rPr>
              <a:t>for</a:t>
            </a:r>
            <a:r>
              <a:rPr sz="1900" spc="-60" dirty="0">
                <a:solidFill>
                  <a:schemeClr val="bg1"/>
                </a:solidFill>
                <a:latin typeface="Avenir Next" panose="020B0503020202020204" pitchFamily="34" charset="0"/>
                <a:cs typeface="Tw Cen MT"/>
              </a:rPr>
              <a:t> </a:t>
            </a:r>
            <a:r>
              <a:rPr sz="1900" dirty="0">
                <a:solidFill>
                  <a:schemeClr val="bg1"/>
                </a:solidFill>
                <a:latin typeface="Avenir Next" panose="020B0503020202020204" pitchFamily="34" charset="0"/>
                <a:cs typeface="Tw Cen MT"/>
              </a:rPr>
              <a:t>each</a:t>
            </a:r>
            <a:r>
              <a:rPr sz="1900" spc="-55" dirty="0">
                <a:solidFill>
                  <a:schemeClr val="bg1"/>
                </a:solidFill>
                <a:latin typeface="Avenir Next" panose="020B0503020202020204" pitchFamily="34" charset="0"/>
                <a:cs typeface="Tw Cen MT"/>
              </a:rPr>
              <a:t> </a:t>
            </a:r>
            <a:r>
              <a:rPr sz="1900" dirty="0">
                <a:solidFill>
                  <a:schemeClr val="bg1"/>
                </a:solidFill>
                <a:latin typeface="Avenir Next" panose="020B0503020202020204" pitchFamily="34" charset="0"/>
                <a:cs typeface="Tw Cen MT"/>
              </a:rPr>
              <a:t>abstracX</a:t>
            </a:r>
            <a:r>
              <a:rPr sz="1900" spc="-55" dirty="0">
                <a:solidFill>
                  <a:schemeClr val="bg1"/>
                </a:solidFill>
                <a:latin typeface="Avenir Next" panose="020B0503020202020204" pitchFamily="34" charset="0"/>
                <a:cs typeface="Tw Cen MT"/>
              </a:rPr>
              <a:t> </a:t>
            </a:r>
            <a:r>
              <a:rPr sz="1900" dirty="0">
                <a:solidFill>
                  <a:schemeClr val="bg1"/>
                </a:solidFill>
                <a:latin typeface="Avenir Next" panose="020B0503020202020204" pitchFamily="34" charset="0"/>
                <a:cs typeface="Tw Cen MT"/>
              </a:rPr>
              <a:t>will</a:t>
            </a:r>
            <a:r>
              <a:rPr sz="1900" spc="-65" dirty="0">
                <a:solidFill>
                  <a:schemeClr val="bg1"/>
                </a:solidFill>
                <a:latin typeface="Avenir Next" panose="020B0503020202020204" pitchFamily="34" charset="0"/>
                <a:cs typeface="Tw Cen MT"/>
              </a:rPr>
              <a:t> </a:t>
            </a:r>
            <a:r>
              <a:rPr sz="1900" dirty="0">
                <a:solidFill>
                  <a:schemeClr val="bg1"/>
                </a:solidFill>
                <a:latin typeface="Avenir Next" panose="020B0503020202020204" pitchFamily="34" charset="0"/>
                <a:cs typeface="Tw Cen MT"/>
              </a:rPr>
              <a:t>be</a:t>
            </a:r>
            <a:r>
              <a:rPr sz="1900" spc="-60" dirty="0">
                <a:solidFill>
                  <a:schemeClr val="bg1"/>
                </a:solidFill>
                <a:latin typeface="Avenir Next" panose="020B0503020202020204" pitchFamily="34" charset="0"/>
                <a:cs typeface="Tw Cen MT"/>
              </a:rPr>
              <a:t> </a:t>
            </a:r>
            <a:r>
              <a:rPr sz="1900" dirty="0">
                <a:solidFill>
                  <a:schemeClr val="bg1"/>
                </a:solidFill>
                <a:latin typeface="Avenir Next" panose="020B0503020202020204" pitchFamily="34" charset="0"/>
                <a:cs typeface="Tw Cen MT"/>
              </a:rPr>
              <a:t>on</a:t>
            </a:r>
            <a:r>
              <a:rPr sz="1900" spc="-60" dirty="0">
                <a:solidFill>
                  <a:schemeClr val="bg1"/>
                </a:solidFill>
                <a:latin typeface="Avenir Next" panose="020B0503020202020204" pitchFamily="34" charset="0"/>
                <a:cs typeface="Tw Cen MT"/>
              </a:rPr>
              <a:t> </a:t>
            </a:r>
            <a:r>
              <a:rPr sz="1900" dirty="0">
                <a:solidFill>
                  <a:schemeClr val="bg1"/>
                </a:solidFill>
                <a:latin typeface="Avenir Next" panose="020B0503020202020204" pitchFamily="34" charset="0"/>
                <a:cs typeface="Tw Cen MT"/>
              </a:rPr>
              <a:t>one</a:t>
            </a:r>
            <a:r>
              <a:rPr sz="1900" spc="-55" dirty="0">
                <a:solidFill>
                  <a:schemeClr val="bg1"/>
                </a:solidFill>
                <a:latin typeface="Avenir Next" panose="020B0503020202020204" pitchFamily="34" charset="0"/>
                <a:cs typeface="Tw Cen MT"/>
              </a:rPr>
              <a:t> </a:t>
            </a:r>
            <a:r>
              <a:rPr sz="1900" dirty="0">
                <a:solidFill>
                  <a:schemeClr val="bg1"/>
                </a:solidFill>
                <a:latin typeface="Avenir Next" panose="020B0503020202020204" pitchFamily="34" charset="0"/>
                <a:cs typeface="Tw Cen MT"/>
              </a:rPr>
              <a:t>of</a:t>
            </a:r>
            <a:r>
              <a:rPr sz="1900" spc="25" dirty="0">
                <a:solidFill>
                  <a:schemeClr val="bg1"/>
                </a:solidFill>
                <a:latin typeface="Avenir Next" panose="020B0503020202020204" pitchFamily="34" charset="0"/>
                <a:cs typeface="Tw Cen MT"/>
              </a:rPr>
              <a:t> </a:t>
            </a:r>
            <a:r>
              <a:rPr sz="1900" dirty="0">
                <a:solidFill>
                  <a:schemeClr val="bg1"/>
                </a:solidFill>
                <a:latin typeface="Avenir Next" panose="020B0503020202020204" pitchFamily="34" charset="0"/>
                <a:cs typeface="Tw Cen MT"/>
              </a:rPr>
              <a:t>the</a:t>
            </a:r>
            <a:r>
              <a:rPr sz="1900" spc="-60" dirty="0">
                <a:solidFill>
                  <a:schemeClr val="bg1"/>
                </a:solidFill>
                <a:latin typeface="Avenir Next" panose="020B0503020202020204" pitchFamily="34" charset="0"/>
                <a:cs typeface="Tw Cen MT"/>
              </a:rPr>
              <a:t> </a:t>
            </a:r>
            <a:r>
              <a:rPr sz="1900" dirty="0">
                <a:solidFill>
                  <a:schemeClr val="bg1"/>
                </a:solidFill>
                <a:latin typeface="Avenir Next" panose="020B0503020202020204" pitchFamily="34" charset="0"/>
                <a:cs typeface="Tw Cen MT"/>
              </a:rPr>
              <a:t>3</a:t>
            </a:r>
            <a:r>
              <a:rPr sz="1900" spc="-55" dirty="0">
                <a:solidFill>
                  <a:schemeClr val="bg1"/>
                </a:solidFill>
                <a:latin typeface="Avenir Next" panose="020B0503020202020204" pitchFamily="34" charset="0"/>
                <a:cs typeface="Tw Cen MT"/>
              </a:rPr>
              <a:t> </a:t>
            </a:r>
            <a:r>
              <a:rPr sz="1900" spc="-10" dirty="0">
                <a:solidFill>
                  <a:schemeClr val="bg1"/>
                </a:solidFill>
                <a:latin typeface="Avenir Next" panose="020B0503020202020204" pitchFamily="34" charset="0"/>
                <a:cs typeface="Tw Cen MT"/>
              </a:rPr>
              <a:t>stages </a:t>
            </a:r>
            <a:r>
              <a:rPr sz="1900" dirty="0">
                <a:solidFill>
                  <a:schemeClr val="bg1"/>
                </a:solidFill>
                <a:latin typeface="Avenir Next" panose="020B0503020202020204" pitchFamily="34" charset="0"/>
                <a:cs typeface="Tw Cen MT"/>
              </a:rPr>
              <a:t>during</a:t>
            </a:r>
            <a:r>
              <a:rPr sz="1900" spc="-135" dirty="0">
                <a:solidFill>
                  <a:schemeClr val="bg1"/>
                </a:solidFill>
                <a:latin typeface="Avenir Next" panose="020B0503020202020204" pitchFamily="34" charset="0"/>
                <a:cs typeface="Tw Cen MT"/>
              </a:rPr>
              <a:t> </a:t>
            </a:r>
            <a:r>
              <a:rPr sz="1900" dirty="0">
                <a:solidFill>
                  <a:schemeClr val="bg1"/>
                </a:solidFill>
                <a:latin typeface="Avenir Next" panose="020B0503020202020204" pitchFamily="34" charset="0"/>
                <a:cs typeface="Tw Cen MT"/>
              </a:rPr>
              <a:t>the</a:t>
            </a:r>
            <a:r>
              <a:rPr sz="1900" spc="-125" dirty="0">
                <a:solidFill>
                  <a:schemeClr val="bg1"/>
                </a:solidFill>
                <a:latin typeface="Avenir Next" panose="020B0503020202020204" pitchFamily="34" charset="0"/>
                <a:cs typeface="Tw Cen MT"/>
              </a:rPr>
              <a:t> </a:t>
            </a:r>
            <a:r>
              <a:rPr sz="1900" dirty="0">
                <a:solidFill>
                  <a:schemeClr val="bg1"/>
                </a:solidFill>
                <a:latin typeface="Avenir Next" panose="020B0503020202020204" pitchFamily="34" charset="0"/>
                <a:cs typeface="Tw Cen MT"/>
              </a:rPr>
              <a:t>abstracX</a:t>
            </a:r>
            <a:r>
              <a:rPr sz="1900" spc="-135" dirty="0">
                <a:solidFill>
                  <a:schemeClr val="bg1"/>
                </a:solidFill>
                <a:latin typeface="Avenir Next" panose="020B0503020202020204" pitchFamily="34" charset="0"/>
                <a:cs typeface="Tw Cen MT"/>
              </a:rPr>
              <a:t> </a:t>
            </a:r>
            <a:r>
              <a:rPr sz="1900" dirty="0">
                <a:solidFill>
                  <a:schemeClr val="bg1"/>
                </a:solidFill>
                <a:latin typeface="Avenir Next" panose="020B0503020202020204" pitchFamily="34" charset="0"/>
                <a:cs typeface="Tw Cen MT"/>
              </a:rPr>
              <a:t>presentation</a:t>
            </a:r>
            <a:r>
              <a:rPr sz="1900" spc="-130" dirty="0">
                <a:solidFill>
                  <a:schemeClr val="bg1"/>
                </a:solidFill>
                <a:latin typeface="Avenir Next" panose="020B0503020202020204" pitchFamily="34" charset="0"/>
                <a:cs typeface="Tw Cen MT"/>
              </a:rPr>
              <a:t> </a:t>
            </a:r>
            <a:r>
              <a:rPr sz="1900" spc="-10" dirty="0">
                <a:solidFill>
                  <a:schemeClr val="bg1"/>
                </a:solidFill>
                <a:latin typeface="Avenir Next" panose="020B0503020202020204" pitchFamily="34" charset="0"/>
                <a:cs typeface="Tw Cen MT"/>
              </a:rPr>
              <a:t>times.</a:t>
            </a:r>
            <a:endParaRPr sz="1900" dirty="0">
              <a:solidFill>
                <a:schemeClr val="bg1"/>
              </a:solidFill>
              <a:latin typeface="Avenir Next" panose="020B0503020202020204" pitchFamily="34" charset="0"/>
              <a:cs typeface="Tw Cen MT"/>
            </a:endParaRPr>
          </a:p>
          <a:p>
            <a:pPr marL="495300" marR="246379" indent="-457200">
              <a:spcBef>
                <a:spcPts val="1005"/>
              </a:spcBef>
              <a:buClr>
                <a:srgbClr val="1F4F77"/>
              </a:buClr>
              <a:buFont typeface="Arial" panose="020B0604020202020204" pitchFamily="34" charset="0"/>
              <a:buChar char="•"/>
            </a:pPr>
            <a:r>
              <a:rPr sz="1900" dirty="0">
                <a:solidFill>
                  <a:schemeClr val="bg1"/>
                </a:solidFill>
                <a:latin typeface="Avenir Next" panose="020B0503020202020204" pitchFamily="34" charset="0"/>
                <a:cs typeface="Tw Cen MT"/>
              </a:rPr>
              <a:t>Each</a:t>
            </a:r>
            <a:r>
              <a:rPr sz="1900" spc="-55" dirty="0">
                <a:solidFill>
                  <a:schemeClr val="bg1"/>
                </a:solidFill>
                <a:latin typeface="Avenir Next" panose="020B0503020202020204" pitchFamily="34" charset="0"/>
                <a:cs typeface="Tw Cen MT"/>
              </a:rPr>
              <a:t> </a:t>
            </a:r>
            <a:r>
              <a:rPr sz="1900" dirty="0">
                <a:solidFill>
                  <a:schemeClr val="bg1"/>
                </a:solidFill>
                <a:latin typeface="Avenir Next" panose="020B0503020202020204" pitchFamily="34" charset="0"/>
                <a:cs typeface="Tw Cen MT"/>
              </a:rPr>
              <a:t>presenting</a:t>
            </a:r>
            <a:r>
              <a:rPr sz="1900" spc="-70" dirty="0">
                <a:solidFill>
                  <a:schemeClr val="bg1"/>
                </a:solidFill>
                <a:latin typeface="Avenir Next" panose="020B0503020202020204" pitchFamily="34" charset="0"/>
                <a:cs typeface="Tw Cen MT"/>
              </a:rPr>
              <a:t> </a:t>
            </a:r>
            <a:r>
              <a:rPr sz="1900" dirty="0">
                <a:solidFill>
                  <a:schemeClr val="bg1"/>
                </a:solidFill>
                <a:latin typeface="Avenir Next" panose="020B0503020202020204" pitchFamily="34" charset="0"/>
                <a:cs typeface="Tw Cen MT"/>
              </a:rPr>
              <a:t>author</a:t>
            </a:r>
            <a:r>
              <a:rPr sz="1900" spc="-65" dirty="0">
                <a:solidFill>
                  <a:schemeClr val="bg1"/>
                </a:solidFill>
                <a:latin typeface="Avenir Next" panose="020B0503020202020204" pitchFamily="34" charset="0"/>
                <a:cs typeface="Tw Cen MT"/>
              </a:rPr>
              <a:t> </a:t>
            </a:r>
            <a:r>
              <a:rPr sz="1900" dirty="0">
                <a:solidFill>
                  <a:schemeClr val="bg1"/>
                </a:solidFill>
                <a:latin typeface="Avenir Next" panose="020B0503020202020204" pitchFamily="34" charset="0"/>
                <a:cs typeface="Tw Cen MT"/>
              </a:rPr>
              <a:t>will</a:t>
            </a:r>
            <a:r>
              <a:rPr sz="1900" spc="-60" dirty="0">
                <a:solidFill>
                  <a:schemeClr val="bg1"/>
                </a:solidFill>
                <a:latin typeface="Avenir Next" panose="020B0503020202020204" pitchFamily="34" charset="0"/>
                <a:cs typeface="Tw Cen MT"/>
              </a:rPr>
              <a:t> </a:t>
            </a:r>
            <a:r>
              <a:rPr sz="1900" dirty="0">
                <a:solidFill>
                  <a:schemeClr val="bg1"/>
                </a:solidFill>
                <a:latin typeface="Avenir Next" panose="020B0503020202020204" pitchFamily="34" charset="0"/>
                <a:cs typeface="Tw Cen MT"/>
              </a:rPr>
              <a:t>offer</a:t>
            </a:r>
            <a:r>
              <a:rPr sz="1900" spc="-70" dirty="0">
                <a:solidFill>
                  <a:schemeClr val="bg1"/>
                </a:solidFill>
                <a:latin typeface="Avenir Next" panose="020B0503020202020204" pitchFamily="34" charset="0"/>
                <a:cs typeface="Tw Cen MT"/>
              </a:rPr>
              <a:t> </a:t>
            </a:r>
            <a:r>
              <a:rPr sz="1900" dirty="0">
                <a:solidFill>
                  <a:schemeClr val="bg1"/>
                </a:solidFill>
                <a:latin typeface="Avenir Next" panose="020B0503020202020204" pitchFamily="34" charset="0"/>
                <a:cs typeface="Tw Cen MT"/>
              </a:rPr>
              <a:t>a</a:t>
            </a:r>
            <a:r>
              <a:rPr sz="1900" spc="-60" dirty="0">
                <a:solidFill>
                  <a:schemeClr val="bg1"/>
                </a:solidFill>
                <a:latin typeface="Avenir Next" panose="020B0503020202020204" pitchFamily="34" charset="0"/>
                <a:cs typeface="Tw Cen MT"/>
              </a:rPr>
              <a:t> </a:t>
            </a:r>
            <a:r>
              <a:rPr sz="1900" dirty="0">
                <a:solidFill>
                  <a:schemeClr val="bg1"/>
                </a:solidFill>
                <a:latin typeface="Avenir Next" panose="020B0503020202020204" pitchFamily="34" charset="0"/>
                <a:cs typeface="Tw Cen MT"/>
              </a:rPr>
              <a:t>5</a:t>
            </a:r>
            <a:r>
              <a:rPr lang="en-US" sz="1900" spc="-60" dirty="0">
                <a:solidFill>
                  <a:schemeClr val="bg1"/>
                </a:solidFill>
                <a:latin typeface="Avenir Next" panose="020B0503020202020204" pitchFamily="34" charset="0"/>
                <a:cs typeface="Tw Cen MT"/>
              </a:rPr>
              <a:t>-</a:t>
            </a:r>
            <a:r>
              <a:rPr sz="1900" dirty="0">
                <a:solidFill>
                  <a:schemeClr val="bg1"/>
                </a:solidFill>
                <a:latin typeface="Avenir Next" panose="020B0503020202020204" pitchFamily="34" charset="0"/>
                <a:cs typeface="Tw Cen MT"/>
              </a:rPr>
              <a:t>minute</a:t>
            </a:r>
            <a:r>
              <a:rPr sz="1900" spc="-60" dirty="0">
                <a:solidFill>
                  <a:schemeClr val="bg1"/>
                </a:solidFill>
                <a:latin typeface="Avenir Next" panose="020B0503020202020204" pitchFamily="34" charset="0"/>
                <a:cs typeface="Tw Cen MT"/>
              </a:rPr>
              <a:t> </a:t>
            </a:r>
            <a:r>
              <a:rPr sz="1900" dirty="0">
                <a:solidFill>
                  <a:schemeClr val="bg1"/>
                </a:solidFill>
                <a:latin typeface="Avenir Next" panose="020B0503020202020204" pitchFamily="34" charset="0"/>
                <a:cs typeface="Tw Cen MT"/>
              </a:rPr>
              <a:t>overview</a:t>
            </a:r>
            <a:r>
              <a:rPr sz="1900" spc="-55" dirty="0">
                <a:solidFill>
                  <a:schemeClr val="bg1"/>
                </a:solidFill>
                <a:latin typeface="Avenir Next" panose="020B0503020202020204" pitchFamily="34" charset="0"/>
                <a:cs typeface="Tw Cen MT"/>
              </a:rPr>
              <a:t> </a:t>
            </a:r>
            <a:r>
              <a:rPr sz="1900" dirty="0">
                <a:solidFill>
                  <a:schemeClr val="bg1"/>
                </a:solidFill>
                <a:latin typeface="Avenir Next" panose="020B0503020202020204" pitchFamily="34" charset="0"/>
                <a:cs typeface="Tw Cen MT"/>
              </a:rPr>
              <a:t>using</a:t>
            </a:r>
            <a:r>
              <a:rPr sz="1900" spc="-60" dirty="0">
                <a:solidFill>
                  <a:schemeClr val="bg1"/>
                </a:solidFill>
                <a:latin typeface="Avenir Next" panose="020B0503020202020204" pitchFamily="34" charset="0"/>
                <a:cs typeface="Tw Cen MT"/>
              </a:rPr>
              <a:t> </a:t>
            </a:r>
            <a:r>
              <a:rPr sz="1900" dirty="0">
                <a:solidFill>
                  <a:schemeClr val="bg1"/>
                </a:solidFill>
                <a:latin typeface="Avenir Next" panose="020B0503020202020204" pitchFamily="34" charset="0"/>
                <a:cs typeface="Tw Cen MT"/>
              </a:rPr>
              <a:t>no</a:t>
            </a:r>
            <a:r>
              <a:rPr sz="1900" spc="-60" dirty="0">
                <a:solidFill>
                  <a:schemeClr val="bg1"/>
                </a:solidFill>
                <a:latin typeface="Avenir Next" panose="020B0503020202020204" pitchFamily="34" charset="0"/>
                <a:cs typeface="Tw Cen MT"/>
              </a:rPr>
              <a:t> </a:t>
            </a:r>
            <a:r>
              <a:rPr sz="1900" spc="-20" dirty="0">
                <a:solidFill>
                  <a:schemeClr val="bg1"/>
                </a:solidFill>
                <a:latin typeface="Avenir Next" panose="020B0503020202020204" pitchFamily="34" charset="0"/>
                <a:cs typeface="Tw Cen MT"/>
              </a:rPr>
              <a:t>more </a:t>
            </a:r>
            <a:r>
              <a:rPr sz="1900" dirty="0">
                <a:solidFill>
                  <a:schemeClr val="bg1"/>
                </a:solidFill>
                <a:latin typeface="Avenir Next" panose="020B0503020202020204" pitchFamily="34" charset="0"/>
                <a:cs typeface="Tw Cen MT"/>
              </a:rPr>
              <a:t>than</a:t>
            </a:r>
            <a:r>
              <a:rPr sz="1900" spc="-80" dirty="0">
                <a:solidFill>
                  <a:schemeClr val="bg1"/>
                </a:solidFill>
                <a:latin typeface="Avenir Next" panose="020B0503020202020204" pitchFamily="34" charset="0"/>
                <a:cs typeface="Tw Cen MT"/>
              </a:rPr>
              <a:t> </a:t>
            </a:r>
            <a:r>
              <a:rPr sz="1900" dirty="0">
                <a:solidFill>
                  <a:schemeClr val="bg1"/>
                </a:solidFill>
                <a:latin typeface="Avenir Next" panose="020B0503020202020204" pitchFamily="34" charset="0"/>
                <a:cs typeface="Tw Cen MT"/>
              </a:rPr>
              <a:t>3</a:t>
            </a:r>
            <a:r>
              <a:rPr sz="1900" spc="-75" dirty="0">
                <a:solidFill>
                  <a:schemeClr val="bg1"/>
                </a:solidFill>
                <a:latin typeface="Avenir Next" panose="020B0503020202020204" pitchFamily="34" charset="0"/>
                <a:cs typeface="Tw Cen MT"/>
              </a:rPr>
              <a:t> </a:t>
            </a:r>
            <a:r>
              <a:rPr sz="1900" dirty="0">
                <a:solidFill>
                  <a:schemeClr val="bg1"/>
                </a:solidFill>
                <a:latin typeface="Avenir Next" panose="020B0503020202020204" pitchFamily="34" charset="0"/>
                <a:cs typeface="Tw Cen MT"/>
              </a:rPr>
              <a:t>slides</a:t>
            </a:r>
            <a:r>
              <a:rPr sz="1900" spc="-75" dirty="0">
                <a:solidFill>
                  <a:schemeClr val="bg1"/>
                </a:solidFill>
                <a:latin typeface="Avenir Next" panose="020B0503020202020204" pitchFamily="34" charset="0"/>
                <a:cs typeface="Tw Cen MT"/>
              </a:rPr>
              <a:t> </a:t>
            </a:r>
            <a:r>
              <a:rPr sz="1900" dirty="0">
                <a:solidFill>
                  <a:schemeClr val="bg1"/>
                </a:solidFill>
                <a:latin typeface="Avenir Next" panose="020B0503020202020204" pitchFamily="34" charset="0"/>
                <a:cs typeface="Tw Cen MT"/>
              </a:rPr>
              <a:t>to</a:t>
            </a:r>
            <a:r>
              <a:rPr sz="1900" spc="-75" dirty="0">
                <a:solidFill>
                  <a:schemeClr val="bg1"/>
                </a:solidFill>
                <a:latin typeface="Avenir Next" panose="020B0503020202020204" pitchFamily="34" charset="0"/>
                <a:cs typeface="Tw Cen MT"/>
              </a:rPr>
              <a:t> </a:t>
            </a:r>
            <a:r>
              <a:rPr sz="1900" spc="-10" dirty="0">
                <a:solidFill>
                  <a:schemeClr val="bg1"/>
                </a:solidFill>
                <a:latin typeface="Avenir Next" panose="020B0503020202020204" pitchFamily="34" charset="0"/>
                <a:cs typeface="Tw Cen MT"/>
              </a:rPr>
              <a:t>showcase</a:t>
            </a:r>
            <a:r>
              <a:rPr sz="1900" spc="-70" dirty="0">
                <a:solidFill>
                  <a:schemeClr val="bg1"/>
                </a:solidFill>
                <a:latin typeface="Avenir Next" panose="020B0503020202020204" pitchFamily="34" charset="0"/>
                <a:cs typeface="Tw Cen MT"/>
              </a:rPr>
              <a:t> </a:t>
            </a:r>
            <a:r>
              <a:rPr sz="1900" dirty="0">
                <a:solidFill>
                  <a:schemeClr val="bg1"/>
                </a:solidFill>
                <a:latin typeface="Avenir Next" panose="020B0503020202020204" pitchFamily="34" charset="0"/>
                <a:cs typeface="Tw Cen MT"/>
              </a:rPr>
              <a:t>their</a:t>
            </a:r>
            <a:r>
              <a:rPr sz="1900" spc="-80" dirty="0">
                <a:solidFill>
                  <a:schemeClr val="bg1"/>
                </a:solidFill>
                <a:latin typeface="Avenir Next" panose="020B0503020202020204" pitchFamily="34" charset="0"/>
                <a:cs typeface="Tw Cen MT"/>
              </a:rPr>
              <a:t> </a:t>
            </a:r>
            <a:r>
              <a:rPr sz="1900" spc="-10" dirty="0">
                <a:solidFill>
                  <a:schemeClr val="bg1"/>
                </a:solidFill>
                <a:latin typeface="Avenir Next" panose="020B0503020202020204" pitchFamily="34" charset="0"/>
                <a:cs typeface="Tw Cen MT"/>
              </a:rPr>
              <a:t>research.</a:t>
            </a:r>
            <a:endParaRPr sz="1900" dirty="0">
              <a:solidFill>
                <a:schemeClr val="bg1"/>
              </a:solidFill>
              <a:latin typeface="Avenir Next" panose="020B0503020202020204" pitchFamily="34" charset="0"/>
              <a:cs typeface="Tw Cen MT"/>
            </a:endParaRPr>
          </a:p>
          <a:p>
            <a:pPr marL="495300" marR="216535" indent="-457200">
              <a:spcBef>
                <a:spcPts val="1005"/>
              </a:spcBef>
              <a:buClr>
                <a:srgbClr val="1F4F77"/>
              </a:buClr>
              <a:buFont typeface="Arial" panose="020B0604020202020204" pitchFamily="34" charset="0"/>
              <a:buChar char="•"/>
            </a:pPr>
            <a:r>
              <a:rPr sz="1900" dirty="0">
                <a:solidFill>
                  <a:schemeClr val="bg1"/>
                </a:solidFill>
                <a:latin typeface="Avenir Next" panose="020B0503020202020204" pitchFamily="34" charset="0"/>
                <a:cs typeface="Tw Cen MT"/>
              </a:rPr>
              <a:t>There</a:t>
            </a:r>
            <a:r>
              <a:rPr sz="1900" spc="-45" dirty="0">
                <a:solidFill>
                  <a:schemeClr val="bg1"/>
                </a:solidFill>
                <a:latin typeface="Avenir Next" panose="020B0503020202020204" pitchFamily="34" charset="0"/>
                <a:cs typeface="Tw Cen MT"/>
              </a:rPr>
              <a:t> </a:t>
            </a:r>
            <a:r>
              <a:rPr sz="1900" dirty="0">
                <a:solidFill>
                  <a:schemeClr val="bg1"/>
                </a:solidFill>
                <a:latin typeface="Avenir Next" panose="020B0503020202020204" pitchFamily="34" charset="0"/>
                <a:cs typeface="Tw Cen MT"/>
              </a:rPr>
              <a:t>is</a:t>
            </a:r>
            <a:r>
              <a:rPr sz="1900" spc="-45" dirty="0">
                <a:solidFill>
                  <a:schemeClr val="bg1"/>
                </a:solidFill>
                <a:latin typeface="Avenir Next" panose="020B0503020202020204" pitchFamily="34" charset="0"/>
                <a:cs typeface="Tw Cen MT"/>
              </a:rPr>
              <a:t> </a:t>
            </a:r>
            <a:r>
              <a:rPr sz="1900" dirty="0">
                <a:solidFill>
                  <a:schemeClr val="bg1"/>
                </a:solidFill>
                <a:latin typeface="Avenir Next" panose="020B0503020202020204" pitchFamily="34" charset="0"/>
                <a:cs typeface="Tw Cen MT"/>
              </a:rPr>
              <a:t>a</a:t>
            </a:r>
            <a:r>
              <a:rPr sz="1900" spc="-50" dirty="0">
                <a:solidFill>
                  <a:schemeClr val="bg1"/>
                </a:solidFill>
                <a:latin typeface="Avenir Next" panose="020B0503020202020204" pitchFamily="34" charset="0"/>
                <a:cs typeface="Tw Cen MT"/>
              </a:rPr>
              <a:t> </a:t>
            </a:r>
            <a:r>
              <a:rPr sz="1900" dirty="0">
                <a:solidFill>
                  <a:schemeClr val="bg1"/>
                </a:solidFill>
                <a:latin typeface="Avenir Next" panose="020B0503020202020204" pitchFamily="34" charset="0"/>
                <a:cs typeface="Tw Cen MT"/>
              </a:rPr>
              <a:t>5</a:t>
            </a:r>
            <a:r>
              <a:rPr lang="en-US" sz="1900" spc="-40" dirty="0">
                <a:solidFill>
                  <a:schemeClr val="bg1"/>
                </a:solidFill>
                <a:latin typeface="Avenir Next" panose="020B0503020202020204" pitchFamily="34" charset="0"/>
                <a:cs typeface="Tw Cen MT"/>
              </a:rPr>
              <a:t>-</a:t>
            </a:r>
            <a:r>
              <a:rPr sz="1900" dirty="0">
                <a:solidFill>
                  <a:schemeClr val="bg1"/>
                </a:solidFill>
                <a:latin typeface="Avenir Next" panose="020B0503020202020204" pitchFamily="34" charset="0"/>
                <a:cs typeface="Tw Cen MT"/>
              </a:rPr>
              <a:t>minute</a:t>
            </a:r>
            <a:r>
              <a:rPr sz="1900" spc="-40" dirty="0">
                <a:solidFill>
                  <a:schemeClr val="bg1"/>
                </a:solidFill>
                <a:latin typeface="Avenir Next" panose="020B0503020202020204" pitchFamily="34" charset="0"/>
                <a:cs typeface="Tw Cen MT"/>
              </a:rPr>
              <a:t> </a:t>
            </a:r>
            <a:r>
              <a:rPr sz="1900" dirty="0">
                <a:solidFill>
                  <a:schemeClr val="bg1"/>
                </a:solidFill>
                <a:latin typeface="Avenir Next" panose="020B0503020202020204" pitchFamily="34" charset="0"/>
                <a:cs typeface="Tw Cen MT"/>
              </a:rPr>
              <a:t>time</a:t>
            </a:r>
            <a:r>
              <a:rPr sz="1900" spc="-50" dirty="0">
                <a:solidFill>
                  <a:schemeClr val="bg1"/>
                </a:solidFill>
                <a:latin typeface="Avenir Next" panose="020B0503020202020204" pitchFamily="34" charset="0"/>
                <a:cs typeface="Tw Cen MT"/>
              </a:rPr>
              <a:t> </a:t>
            </a:r>
            <a:r>
              <a:rPr sz="1900" dirty="0">
                <a:solidFill>
                  <a:schemeClr val="bg1"/>
                </a:solidFill>
                <a:latin typeface="Avenir Next" panose="020B0503020202020204" pitchFamily="34" charset="0"/>
                <a:cs typeface="Tw Cen MT"/>
              </a:rPr>
              <a:t>between</a:t>
            </a:r>
            <a:r>
              <a:rPr sz="1900" spc="-45" dirty="0">
                <a:solidFill>
                  <a:schemeClr val="bg1"/>
                </a:solidFill>
                <a:latin typeface="Avenir Next" panose="020B0503020202020204" pitchFamily="34" charset="0"/>
                <a:cs typeface="Tw Cen MT"/>
              </a:rPr>
              <a:t> </a:t>
            </a:r>
            <a:r>
              <a:rPr sz="1900" dirty="0">
                <a:solidFill>
                  <a:schemeClr val="bg1"/>
                </a:solidFill>
                <a:latin typeface="Avenir Next" panose="020B0503020202020204" pitchFamily="34" charset="0"/>
                <a:cs typeface="Tw Cen MT"/>
              </a:rPr>
              <a:t>each</a:t>
            </a:r>
            <a:r>
              <a:rPr sz="1900" spc="-40" dirty="0">
                <a:solidFill>
                  <a:schemeClr val="bg1"/>
                </a:solidFill>
                <a:latin typeface="Avenir Next" panose="020B0503020202020204" pitchFamily="34" charset="0"/>
                <a:cs typeface="Tw Cen MT"/>
              </a:rPr>
              <a:t> </a:t>
            </a:r>
            <a:r>
              <a:rPr sz="1900" dirty="0">
                <a:solidFill>
                  <a:schemeClr val="bg1"/>
                </a:solidFill>
                <a:latin typeface="Avenir Next" panose="020B0503020202020204" pitchFamily="34" charset="0"/>
                <a:cs typeface="Tw Cen MT"/>
              </a:rPr>
              <a:t>presenter</a:t>
            </a:r>
            <a:r>
              <a:rPr sz="1900" spc="-50" dirty="0">
                <a:solidFill>
                  <a:schemeClr val="bg1"/>
                </a:solidFill>
                <a:latin typeface="Avenir Next" panose="020B0503020202020204" pitchFamily="34" charset="0"/>
                <a:cs typeface="Tw Cen MT"/>
              </a:rPr>
              <a:t> </a:t>
            </a:r>
            <a:r>
              <a:rPr sz="1900" dirty="0">
                <a:solidFill>
                  <a:schemeClr val="bg1"/>
                </a:solidFill>
                <a:latin typeface="Avenir Next" panose="020B0503020202020204" pitchFamily="34" charset="0"/>
                <a:cs typeface="Tw Cen MT"/>
              </a:rPr>
              <a:t>in</a:t>
            </a:r>
            <a:r>
              <a:rPr sz="1900" spc="-45" dirty="0">
                <a:solidFill>
                  <a:schemeClr val="bg1"/>
                </a:solidFill>
                <a:latin typeface="Avenir Next" panose="020B0503020202020204" pitchFamily="34" charset="0"/>
                <a:cs typeface="Tw Cen MT"/>
              </a:rPr>
              <a:t> </a:t>
            </a:r>
            <a:r>
              <a:rPr sz="1900" dirty="0">
                <a:solidFill>
                  <a:schemeClr val="bg1"/>
                </a:solidFill>
                <a:latin typeface="Avenir Next" panose="020B0503020202020204" pitchFamily="34" charset="0"/>
                <a:cs typeface="Tw Cen MT"/>
              </a:rPr>
              <a:t>which</a:t>
            </a:r>
            <a:r>
              <a:rPr sz="1900" spc="-35" dirty="0">
                <a:solidFill>
                  <a:schemeClr val="bg1"/>
                </a:solidFill>
                <a:latin typeface="Avenir Next" panose="020B0503020202020204" pitchFamily="34" charset="0"/>
                <a:cs typeface="Tw Cen MT"/>
              </a:rPr>
              <a:t> </a:t>
            </a:r>
            <a:r>
              <a:rPr sz="1900" dirty="0">
                <a:solidFill>
                  <a:schemeClr val="bg1"/>
                </a:solidFill>
                <a:latin typeface="Avenir Next" panose="020B0503020202020204" pitchFamily="34" charset="0"/>
                <a:cs typeface="Tw Cen MT"/>
              </a:rPr>
              <a:t>a</a:t>
            </a:r>
            <a:r>
              <a:rPr sz="1900" spc="-55" dirty="0">
                <a:solidFill>
                  <a:schemeClr val="bg1"/>
                </a:solidFill>
                <a:latin typeface="Avenir Next" panose="020B0503020202020204" pitchFamily="34" charset="0"/>
                <a:cs typeface="Tw Cen MT"/>
              </a:rPr>
              <a:t> </a:t>
            </a:r>
            <a:r>
              <a:rPr sz="1900" spc="-10" dirty="0">
                <a:solidFill>
                  <a:schemeClr val="bg1"/>
                </a:solidFill>
                <a:latin typeface="Avenir Next" panose="020B0503020202020204" pitchFamily="34" charset="0"/>
                <a:cs typeface="Tw Cen MT"/>
              </a:rPr>
              <a:t>question </a:t>
            </a:r>
            <a:r>
              <a:rPr sz="1900" dirty="0">
                <a:solidFill>
                  <a:schemeClr val="bg1"/>
                </a:solidFill>
                <a:latin typeface="Avenir Next" panose="020B0503020202020204" pitchFamily="34" charset="0"/>
                <a:cs typeface="Tw Cen MT"/>
              </a:rPr>
              <a:t>may</a:t>
            </a:r>
            <a:r>
              <a:rPr sz="1900" spc="-65" dirty="0">
                <a:solidFill>
                  <a:schemeClr val="bg1"/>
                </a:solidFill>
                <a:latin typeface="Avenir Next" panose="020B0503020202020204" pitchFamily="34" charset="0"/>
                <a:cs typeface="Tw Cen MT"/>
              </a:rPr>
              <a:t> </a:t>
            </a:r>
            <a:r>
              <a:rPr sz="1900" dirty="0">
                <a:solidFill>
                  <a:schemeClr val="bg1"/>
                </a:solidFill>
                <a:latin typeface="Avenir Next" panose="020B0503020202020204" pitchFamily="34" charset="0"/>
                <a:cs typeface="Tw Cen MT"/>
              </a:rPr>
              <a:t>be</a:t>
            </a:r>
            <a:r>
              <a:rPr sz="1900" spc="-65" dirty="0">
                <a:solidFill>
                  <a:schemeClr val="bg1"/>
                </a:solidFill>
                <a:latin typeface="Avenir Next" panose="020B0503020202020204" pitchFamily="34" charset="0"/>
                <a:cs typeface="Tw Cen MT"/>
              </a:rPr>
              <a:t> </a:t>
            </a:r>
            <a:r>
              <a:rPr sz="1900" dirty="0">
                <a:solidFill>
                  <a:schemeClr val="bg1"/>
                </a:solidFill>
                <a:latin typeface="Avenir Next" panose="020B0503020202020204" pitchFamily="34" charset="0"/>
                <a:cs typeface="Tw Cen MT"/>
              </a:rPr>
              <a:t>posed</a:t>
            </a:r>
            <a:r>
              <a:rPr sz="1900" spc="-70" dirty="0">
                <a:solidFill>
                  <a:schemeClr val="bg1"/>
                </a:solidFill>
                <a:latin typeface="Avenir Next" panose="020B0503020202020204" pitchFamily="34" charset="0"/>
                <a:cs typeface="Tw Cen MT"/>
              </a:rPr>
              <a:t> </a:t>
            </a:r>
            <a:r>
              <a:rPr sz="1900" dirty="0">
                <a:solidFill>
                  <a:schemeClr val="bg1"/>
                </a:solidFill>
                <a:latin typeface="Avenir Next" panose="020B0503020202020204" pitchFamily="34" charset="0"/>
                <a:cs typeface="Tw Cen MT"/>
              </a:rPr>
              <a:t>to</a:t>
            </a:r>
            <a:r>
              <a:rPr sz="1900" spc="-65" dirty="0">
                <a:solidFill>
                  <a:schemeClr val="bg1"/>
                </a:solidFill>
                <a:latin typeface="Avenir Next" panose="020B0503020202020204" pitchFamily="34" charset="0"/>
                <a:cs typeface="Tw Cen MT"/>
              </a:rPr>
              <a:t> </a:t>
            </a:r>
            <a:r>
              <a:rPr sz="1900" dirty="0">
                <a:solidFill>
                  <a:schemeClr val="bg1"/>
                </a:solidFill>
                <a:latin typeface="Avenir Next" panose="020B0503020202020204" pitchFamily="34" charset="0"/>
                <a:cs typeface="Tw Cen MT"/>
              </a:rPr>
              <a:t>the</a:t>
            </a:r>
            <a:r>
              <a:rPr sz="1900" spc="-60" dirty="0">
                <a:solidFill>
                  <a:schemeClr val="bg1"/>
                </a:solidFill>
                <a:latin typeface="Avenir Next" panose="020B0503020202020204" pitchFamily="34" charset="0"/>
                <a:cs typeface="Tw Cen MT"/>
              </a:rPr>
              <a:t> </a:t>
            </a:r>
            <a:r>
              <a:rPr sz="1900" spc="-10" dirty="0">
                <a:solidFill>
                  <a:schemeClr val="bg1"/>
                </a:solidFill>
                <a:latin typeface="Avenir Next" panose="020B0503020202020204" pitchFamily="34" charset="0"/>
                <a:cs typeface="Tw Cen MT"/>
              </a:rPr>
              <a:t>author.</a:t>
            </a:r>
            <a:endParaRPr lang="en-US" sz="1900" spc="-10" dirty="0">
              <a:solidFill>
                <a:schemeClr val="bg1"/>
              </a:solidFill>
              <a:latin typeface="Avenir Next" panose="020B0503020202020204" pitchFamily="34" charset="0"/>
              <a:cs typeface="Tw Cen MT"/>
            </a:endParaRPr>
          </a:p>
          <a:p>
            <a:pPr marL="495300" marR="216535" lvl="1" indent="-457200">
              <a:spcBef>
                <a:spcPts val="1005"/>
              </a:spcBef>
              <a:buClr>
                <a:srgbClr val="1F4F77"/>
              </a:buClr>
              <a:buFont typeface="Arial" panose="020B0604020202020204" pitchFamily="34" charset="0"/>
              <a:buChar char="•"/>
            </a:pPr>
            <a:r>
              <a:rPr lang="en-US" sz="1900" b="1" spc="-10" dirty="0">
                <a:solidFill>
                  <a:schemeClr val="bg1"/>
                </a:solidFill>
                <a:latin typeface="Avenir Next" panose="020B0503020202020204" pitchFamily="34" charset="0"/>
                <a:cs typeface="Tw Cen MT"/>
              </a:rPr>
              <a:t>Moderator will keep session flowing and timing organized.</a:t>
            </a:r>
            <a:endParaRPr sz="1900" b="1" dirty="0">
              <a:solidFill>
                <a:schemeClr val="bg1"/>
              </a:solidFill>
              <a:latin typeface="Avenir Next" panose="020B0503020202020204" pitchFamily="34" charset="0"/>
              <a:cs typeface="Tw Cen MT"/>
            </a:endParaRPr>
          </a:p>
          <a:p>
            <a:pPr marL="495300" marR="30480" indent="-457200">
              <a:spcBef>
                <a:spcPts val="1035"/>
              </a:spcBef>
              <a:buClr>
                <a:srgbClr val="1F4F77"/>
              </a:buClr>
              <a:buFont typeface="Arial" panose="020B0604020202020204" pitchFamily="34" charset="0"/>
              <a:buChar char="•"/>
            </a:pPr>
            <a:r>
              <a:rPr sz="1900" dirty="0">
                <a:solidFill>
                  <a:schemeClr val="bg1"/>
                </a:solidFill>
                <a:latin typeface="Avenir Next" panose="020B0503020202020204" pitchFamily="34" charset="0"/>
                <a:cs typeface="Tw Cen MT"/>
              </a:rPr>
              <a:t>If</a:t>
            </a:r>
            <a:r>
              <a:rPr sz="1900" spc="10" dirty="0">
                <a:solidFill>
                  <a:schemeClr val="bg1"/>
                </a:solidFill>
                <a:latin typeface="Avenir Next" panose="020B0503020202020204" pitchFamily="34" charset="0"/>
                <a:cs typeface="Tw Cen MT"/>
              </a:rPr>
              <a:t> </a:t>
            </a:r>
            <a:r>
              <a:rPr sz="1900" dirty="0">
                <a:solidFill>
                  <a:schemeClr val="bg1"/>
                </a:solidFill>
                <a:latin typeface="Avenir Next" panose="020B0503020202020204" pitchFamily="34" charset="0"/>
                <a:cs typeface="Tw Cen MT"/>
              </a:rPr>
              <a:t>further</a:t>
            </a:r>
            <a:r>
              <a:rPr sz="1900" spc="-75" dirty="0">
                <a:solidFill>
                  <a:schemeClr val="bg1"/>
                </a:solidFill>
                <a:latin typeface="Avenir Next" panose="020B0503020202020204" pitchFamily="34" charset="0"/>
                <a:cs typeface="Tw Cen MT"/>
              </a:rPr>
              <a:t> </a:t>
            </a:r>
            <a:r>
              <a:rPr sz="1900" dirty="0">
                <a:solidFill>
                  <a:schemeClr val="bg1"/>
                </a:solidFill>
                <a:latin typeface="Avenir Next" panose="020B0503020202020204" pitchFamily="34" charset="0"/>
                <a:cs typeface="Tw Cen MT"/>
              </a:rPr>
              <a:t>Q&amp;A</a:t>
            </a:r>
            <a:r>
              <a:rPr sz="1900" spc="-65" dirty="0">
                <a:solidFill>
                  <a:schemeClr val="bg1"/>
                </a:solidFill>
                <a:latin typeface="Avenir Next" panose="020B0503020202020204" pitchFamily="34" charset="0"/>
                <a:cs typeface="Tw Cen MT"/>
              </a:rPr>
              <a:t> </a:t>
            </a:r>
            <a:r>
              <a:rPr sz="1900" dirty="0">
                <a:solidFill>
                  <a:schemeClr val="bg1"/>
                </a:solidFill>
                <a:latin typeface="Avenir Next" panose="020B0503020202020204" pitchFamily="34" charset="0"/>
                <a:cs typeface="Tw Cen MT"/>
              </a:rPr>
              <a:t>is</a:t>
            </a:r>
            <a:r>
              <a:rPr sz="1900" spc="-75" dirty="0">
                <a:solidFill>
                  <a:schemeClr val="bg1"/>
                </a:solidFill>
                <a:latin typeface="Avenir Next" panose="020B0503020202020204" pitchFamily="34" charset="0"/>
                <a:cs typeface="Tw Cen MT"/>
              </a:rPr>
              <a:t> </a:t>
            </a:r>
            <a:r>
              <a:rPr sz="1900" dirty="0">
                <a:solidFill>
                  <a:schemeClr val="bg1"/>
                </a:solidFill>
                <a:latin typeface="Avenir Next" panose="020B0503020202020204" pitchFamily="34" charset="0"/>
                <a:cs typeface="Tw Cen MT"/>
              </a:rPr>
              <a:t>desired,</a:t>
            </a:r>
            <a:r>
              <a:rPr sz="1900" spc="-85" dirty="0">
                <a:solidFill>
                  <a:schemeClr val="bg1"/>
                </a:solidFill>
                <a:latin typeface="Avenir Next" panose="020B0503020202020204" pitchFamily="34" charset="0"/>
                <a:cs typeface="Tw Cen MT"/>
              </a:rPr>
              <a:t> </a:t>
            </a:r>
            <a:r>
              <a:rPr sz="1900" dirty="0">
                <a:solidFill>
                  <a:schemeClr val="bg1"/>
                </a:solidFill>
                <a:latin typeface="Avenir Next" panose="020B0503020202020204" pitchFamily="34" charset="0"/>
                <a:cs typeface="Tw Cen MT"/>
              </a:rPr>
              <a:t>authors</a:t>
            </a:r>
            <a:r>
              <a:rPr sz="1900" spc="-70" dirty="0">
                <a:solidFill>
                  <a:schemeClr val="bg1"/>
                </a:solidFill>
                <a:latin typeface="Avenir Next" panose="020B0503020202020204" pitchFamily="34" charset="0"/>
                <a:cs typeface="Tw Cen MT"/>
              </a:rPr>
              <a:t> </a:t>
            </a:r>
            <a:r>
              <a:rPr sz="1900" dirty="0">
                <a:solidFill>
                  <a:schemeClr val="bg1"/>
                </a:solidFill>
                <a:latin typeface="Avenir Next" panose="020B0503020202020204" pitchFamily="34" charset="0"/>
                <a:cs typeface="Tw Cen MT"/>
              </a:rPr>
              <a:t>may</a:t>
            </a:r>
            <a:r>
              <a:rPr sz="1900" spc="-70" dirty="0">
                <a:solidFill>
                  <a:schemeClr val="bg1"/>
                </a:solidFill>
                <a:latin typeface="Avenir Next" panose="020B0503020202020204" pitchFamily="34" charset="0"/>
                <a:cs typeface="Tw Cen MT"/>
              </a:rPr>
              <a:t> </a:t>
            </a:r>
            <a:r>
              <a:rPr sz="1900" dirty="0">
                <a:solidFill>
                  <a:schemeClr val="bg1"/>
                </a:solidFill>
                <a:latin typeface="Avenir Next" panose="020B0503020202020204" pitchFamily="34" charset="0"/>
                <a:cs typeface="Tw Cen MT"/>
              </a:rPr>
              <a:t>move</a:t>
            </a:r>
            <a:r>
              <a:rPr sz="1900" spc="-70" dirty="0">
                <a:solidFill>
                  <a:schemeClr val="bg1"/>
                </a:solidFill>
                <a:latin typeface="Avenir Next" panose="020B0503020202020204" pitchFamily="34" charset="0"/>
                <a:cs typeface="Tw Cen MT"/>
              </a:rPr>
              <a:t> </a:t>
            </a:r>
            <a:r>
              <a:rPr sz="1900" dirty="0">
                <a:solidFill>
                  <a:schemeClr val="bg1"/>
                </a:solidFill>
                <a:latin typeface="Avenir Next" panose="020B0503020202020204" pitchFamily="34" charset="0"/>
                <a:cs typeface="Tw Cen MT"/>
              </a:rPr>
              <a:t>to</a:t>
            </a:r>
            <a:r>
              <a:rPr sz="1900" spc="-75" dirty="0">
                <a:solidFill>
                  <a:schemeClr val="bg1"/>
                </a:solidFill>
                <a:latin typeface="Avenir Next" panose="020B0503020202020204" pitchFamily="34" charset="0"/>
                <a:cs typeface="Tw Cen MT"/>
              </a:rPr>
              <a:t> </a:t>
            </a:r>
            <a:r>
              <a:rPr sz="1900" dirty="0">
                <a:solidFill>
                  <a:schemeClr val="bg1"/>
                </a:solidFill>
                <a:latin typeface="Avenir Next" panose="020B0503020202020204" pitchFamily="34" charset="0"/>
                <a:cs typeface="Tw Cen MT"/>
              </a:rPr>
              <a:t>the</a:t>
            </a:r>
            <a:r>
              <a:rPr sz="1900" spc="-70" dirty="0">
                <a:solidFill>
                  <a:schemeClr val="bg1"/>
                </a:solidFill>
                <a:latin typeface="Avenir Next" panose="020B0503020202020204" pitchFamily="34" charset="0"/>
                <a:cs typeface="Tw Cen MT"/>
              </a:rPr>
              <a:t> </a:t>
            </a:r>
            <a:r>
              <a:rPr sz="1900" dirty="0">
                <a:solidFill>
                  <a:schemeClr val="bg1"/>
                </a:solidFill>
                <a:latin typeface="Avenir Next" panose="020B0503020202020204" pitchFamily="34" charset="0"/>
                <a:cs typeface="Tw Cen MT"/>
              </a:rPr>
              <a:t>4</a:t>
            </a:r>
            <a:r>
              <a:rPr sz="1900" baseline="25132" dirty="0">
                <a:solidFill>
                  <a:schemeClr val="bg1"/>
                </a:solidFill>
                <a:latin typeface="Avenir Next" panose="020B0503020202020204" pitchFamily="34" charset="0"/>
                <a:cs typeface="Tw Cen MT"/>
              </a:rPr>
              <a:t>th</a:t>
            </a:r>
            <a:r>
              <a:rPr sz="1900" spc="345" baseline="25132" dirty="0">
                <a:solidFill>
                  <a:schemeClr val="bg1"/>
                </a:solidFill>
                <a:latin typeface="Avenir Next" panose="020B0503020202020204" pitchFamily="34" charset="0"/>
                <a:cs typeface="Tw Cen MT"/>
              </a:rPr>
              <a:t> </a:t>
            </a:r>
            <a:r>
              <a:rPr sz="1900" dirty="0">
                <a:solidFill>
                  <a:schemeClr val="bg1"/>
                </a:solidFill>
                <a:latin typeface="Avenir Next" panose="020B0503020202020204" pitchFamily="34" charset="0"/>
                <a:cs typeface="Tw Cen MT"/>
              </a:rPr>
              <a:t>stage</a:t>
            </a:r>
            <a:r>
              <a:rPr sz="1900" spc="-75" dirty="0">
                <a:solidFill>
                  <a:schemeClr val="bg1"/>
                </a:solidFill>
                <a:latin typeface="Avenir Next" panose="020B0503020202020204" pitchFamily="34" charset="0"/>
                <a:cs typeface="Tw Cen MT"/>
              </a:rPr>
              <a:t> </a:t>
            </a:r>
            <a:r>
              <a:rPr sz="1900" dirty="0">
                <a:solidFill>
                  <a:schemeClr val="bg1"/>
                </a:solidFill>
                <a:latin typeface="Avenir Next" panose="020B0503020202020204" pitchFamily="34" charset="0"/>
                <a:cs typeface="Tw Cen MT"/>
              </a:rPr>
              <a:t>area</a:t>
            </a:r>
            <a:r>
              <a:rPr sz="1900" spc="-80" dirty="0">
                <a:solidFill>
                  <a:schemeClr val="bg1"/>
                </a:solidFill>
                <a:latin typeface="Avenir Next" panose="020B0503020202020204" pitchFamily="34" charset="0"/>
                <a:cs typeface="Tw Cen MT"/>
              </a:rPr>
              <a:t> </a:t>
            </a:r>
            <a:r>
              <a:rPr sz="1900" spc="-25" dirty="0">
                <a:solidFill>
                  <a:schemeClr val="bg1"/>
                </a:solidFill>
                <a:latin typeface="Avenir Next" panose="020B0503020202020204" pitchFamily="34" charset="0"/>
                <a:cs typeface="Tw Cen MT"/>
              </a:rPr>
              <a:t>for </a:t>
            </a:r>
            <a:r>
              <a:rPr sz="1900" dirty="0">
                <a:solidFill>
                  <a:schemeClr val="bg1"/>
                </a:solidFill>
                <a:latin typeface="Avenir Next" panose="020B0503020202020204" pitchFamily="34" charset="0"/>
                <a:cs typeface="Tw Cen MT"/>
              </a:rPr>
              <a:t>audience</a:t>
            </a:r>
            <a:r>
              <a:rPr sz="1900" spc="-120" dirty="0">
                <a:solidFill>
                  <a:schemeClr val="bg1"/>
                </a:solidFill>
                <a:latin typeface="Avenir Next" panose="020B0503020202020204" pitchFamily="34" charset="0"/>
                <a:cs typeface="Tw Cen MT"/>
              </a:rPr>
              <a:t> </a:t>
            </a:r>
            <a:r>
              <a:rPr sz="1900" spc="-10" dirty="0">
                <a:solidFill>
                  <a:schemeClr val="bg1"/>
                </a:solidFill>
                <a:latin typeface="Avenir Next" panose="020B0503020202020204" pitchFamily="34" charset="0"/>
                <a:cs typeface="Tw Cen MT"/>
              </a:rPr>
              <a:t>interaction.</a:t>
            </a:r>
            <a:endParaRPr sz="1900" dirty="0">
              <a:solidFill>
                <a:schemeClr val="bg1"/>
              </a:solidFill>
              <a:latin typeface="Avenir Next" panose="020B0503020202020204" pitchFamily="34" charset="0"/>
              <a:cs typeface="Tw Cen MT"/>
            </a:endParaRPr>
          </a:p>
        </p:txBody>
      </p:sp>
    </p:spTree>
    <p:extLst>
      <p:ext uri="{BB962C8B-B14F-4D97-AF65-F5344CB8AC3E}">
        <p14:creationId xmlns:p14="http://schemas.microsoft.com/office/powerpoint/2010/main" val="37473658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2E6C5F2-7D54-F40F-0C2F-080E8ACCACE9}"/>
              </a:ext>
            </a:extLst>
          </p:cNvPr>
          <p:cNvSpPr/>
          <p:nvPr/>
        </p:nvSpPr>
        <p:spPr>
          <a:xfrm>
            <a:off x="0" y="0"/>
            <a:ext cx="12192000"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descr="A logo with a black background&#10;&#10;Description automatically generated">
            <a:extLst>
              <a:ext uri="{FF2B5EF4-FFF2-40B4-BE49-F238E27FC236}">
                <a16:creationId xmlns:a16="http://schemas.microsoft.com/office/drawing/2014/main" id="{4948654E-33B0-2717-BA5D-9162855BA566}"/>
              </a:ext>
            </a:extLst>
          </p:cNvPr>
          <p:cNvPicPr>
            <a:picLocks noChangeAspect="1"/>
          </p:cNvPicPr>
          <p:nvPr/>
        </p:nvPicPr>
        <p:blipFill>
          <a:blip r:embed="rId2"/>
          <a:stretch>
            <a:fillRect/>
          </a:stretch>
        </p:blipFill>
        <p:spPr>
          <a:xfrm>
            <a:off x="804717" y="1927887"/>
            <a:ext cx="3842439" cy="3002226"/>
          </a:xfrm>
          <a:prstGeom prst="rect">
            <a:avLst/>
          </a:prstGeom>
        </p:spPr>
      </p:pic>
      <p:sp>
        <p:nvSpPr>
          <p:cNvPr id="4" name="object 2">
            <a:extLst>
              <a:ext uri="{FF2B5EF4-FFF2-40B4-BE49-F238E27FC236}">
                <a16:creationId xmlns:a16="http://schemas.microsoft.com/office/drawing/2014/main" id="{4816F5AC-C32B-5555-36E5-2B4DA87C268E}"/>
              </a:ext>
            </a:extLst>
          </p:cNvPr>
          <p:cNvSpPr txBox="1">
            <a:spLocks noGrp="1"/>
          </p:cNvSpPr>
          <p:nvPr>
            <p:ph type="title"/>
          </p:nvPr>
        </p:nvSpPr>
        <p:spPr>
          <a:xfrm>
            <a:off x="6096000" y="4240822"/>
            <a:ext cx="5836000" cy="689291"/>
          </a:xfrm>
          <a:prstGeom prst="rect">
            <a:avLst/>
          </a:prstGeom>
          <a:noFill/>
        </p:spPr>
        <p:txBody>
          <a:bodyPr vert="horz" wrap="square" lIns="0" tIns="12065" rIns="0" bIns="0" rtlCol="0">
            <a:spAutoFit/>
          </a:bodyPr>
          <a:lstStyle/>
          <a:p>
            <a:pPr marL="12700">
              <a:lnSpc>
                <a:spcPct val="100000"/>
              </a:lnSpc>
              <a:spcBef>
                <a:spcPts val="95"/>
              </a:spcBef>
            </a:pPr>
            <a:r>
              <a:rPr lang="en-US" sz="4400" b="1" spc="0" dirty="0">
                <a:solidFill>
                  <a:srgbClr val="7E7E7E"/>
                </a:solidFill>
                <a:latin typeface="Avenir Next" panose="020B0503020202020204" pitchFamily="34" charset="0"/>
                <a:cs typeface="Arial"/>
              </a:rPr>
              <a:t>Thank You</a:t>
            </a:r>
            <a:endParaRPr sz="4400" spc="0" dirty="0">
              <a:latin typeface="Avenir Next" panose="020B0503020202020204" pitchFamily="34" charset="0"/>
              <a:cs typeface="Arial"/>
            </a:endParaRPr>
          </a:p>
        </p:txBody>
      </p:sp>
      <p:sp>
        <p:nvSpPr>
          <p:cNvPr id="6" name="object 4">
            <a:extLst>
              <a:ext uri="{FF2B5EF4-FFF2-40B4-BE49-F238E27FC236}">
                <a16:creationId xmlns:a16="http://schemas.microsoft.com/office/drawing/2014/main" id="{EC2F14AB-3A68-7AF0-0936-7C083D50CF9C}"/>
              </a:ext>
            </a:extLst>
          </p:cNvPr>
          <p:cNvSpPr/>
          <p:nvPr/>
        </p:nvSpPr>
        <p:spPr>
          <a:xfrm>
            <a:off x="6169854" y="4990610"/>
            <a:ext cx="1167322" cy="0"/>
          </a:xfrm>
          <a:custGeom>
            <a:avLst/>
            <a:gdLst/>
            <a:ahLst/>
            <a:cxnLst/>
            <a:rect l="l" t="t" r="r" b="b"/>
            <a:pathLst>
              <a:path w="1341755">
                <a:moveTo>
                  <a:pt x="0" y="0"/>
                </a:moveTo>
                <a:lnTo>
                  <a:pt x="1341615" y="0"/>
                </a:lnTo>
              </a:path>
            </a:pathLst>
          </a:custGeom>
          <a:ln w="19050">
            <a:solidFill>
              <a:srgbClr val="FF0000"/>
            </a:solidFill>
          </a:ln>
        </p:spPr>
        <p:txBody>
          <a:bodyPr wrap="square" lIns="0" tIns="0" rIns="0" bIns="0" rtlCol="0"/>
          <a:lstStyle/>
          <a:p>
            <a:endParaRPr/>
          </a:p>
        </p:txBody>
      </p:sp>
    </p:spTree>
    <p:extLst>
      <p:ext uri="{BB962C8B-B14F-4D97-AF65-F5344CB8AC3E}">
        <p14:creationId xmlns:p14="http://schemas.microsoft.com/office/powerpoint/2010/main" val="35432485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A5E1550-A8DF-A2E4-4B5F-C610BDF96F31}"/>
              </a:ext>
            </a:extLst>
          </p:cNvPr>
          <p:cNvSpPr/>
          <p:nvPr/>
        </p:nvSpPr>
        <p:spPr>
          <a:xfrm>
            <a:off x="0" y="0"/>
            <a:ext cx="12192000"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2">
            <a:extLst>
              <a:ext uri="{FF2B5EF4-FFF2-40B4-BE49-F238E27FC236}">
                <a16:creationId xmlns:a16="http://schemas.microsoft.com/office/drawing/2014/main" id="{1282E239-5AE6-B481-0777-62C0A67F4DFB}"/>
              </a:ext>
            </a:extLst>
          </p:cNvPr>
          <p:cNvSpPr>
            <a:spLocks noChangeArrowheads="1"/>
          </p:cNvSpPr>
          <p:nvPr/>
        </p:nvSpPr>
        <p:spPr bwMode="auto">
          <a:xfrm>
            <a:off x="5235879" y="2864346"/>
            <a:ext cx="1247470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2" name="Picture 1" descr="A logo with a black background&#10;&#10;Description automatically generated">
            <a:extLst>
              <a:ext uri="{FF2B5EF4-FFF2-40B4-BE49-F238E27FC236}">
                <a16:creationId xmlns:a16="http://schemas.microsoft.com/office/drawing/2014/main" id="{FA7569CD-9895-9B66-E92F-00415B707AE8}"/>
              </a:ext>
            </a:extLst>
          </p:cNvPr>
          <p:cNvPicPr>
            <a:picLocks noChangeAspect="1"/>
          </p:cNvPicPr>
          <p:nvPr/>
        </p:nvPicPr>
        <p:blipFill>
          <a:blip r:embed="rId2"/>
          <a:stretch>
            <a:fillRect/>
          </a:stretch>
        </p:blipFill>
        <p:spPr>
          <a:xfrm>
            <a:off x="403194" y="239204"/>
            <a:ext cx="3237460" cy="2529536"/>
          </a:xfrm>
          <a:prstGeom prst="rect">
            <a:avLst/>
          </a:prstGeom>
        </p:spPr>
      </p:pic>
      <p:sp>
        <p:nvSpPr>
          <p:cNvPr id="11" name="object 2">
            <a:extLst>
              <a:ext uri="{FF2B5EF4-FFF2-40B4-BE49-F238E27FC236}">
                <a16:creationId xmlns:a16="http://schemas.microsoft.com/office/drawing/2014/main" id="{28AD6EA0-6EDE-EF0E-0BB1-0B017E0BCC68}"/>
              </a:ext>
            </a:extLst>
          </p:cNvPr>
          <p:cNvSpPr/>
          <p:nvPr/>
        </p:nvSpPr>
        <p:spPr>
          <a:xfrm>
            <a:off x="403194" y="2943228"/>
            <a:ext cx="11449050" cy="1270"/>
          </a:xfrm>
          <a:custGeom>
            <a:avLst/>
            <a:gdLst/>
            <a:ahLst/>
            <a:cxnLst/>
            <a:rect l="l" t="t" r="r" b="b"/>
            <a:pathLst>
              <a:path w="11449050" h="1269">
                <a:moveTo>
                  <a:pt x="0" y="0"/>
                </a:moveTo>
                <a:lnTo>
                  <a:pt x="11449050" y="762"/>
                </a:lnTo>
              </a:path>
            </a:pathLst>
          </a:custGeom>
          <a:ln w="12699">
            <a:solidFill>
              <a:srgbClr val="767070"/>
            </a:solidFill>
          </a:ln>
        </p:spPr>
        <p:txBody>
          <a:bodyPr wrap="square" lIns="0" tIns="0" rIns="0" bIns="0" rtlCol="0"/>
          <a:lstStyle/>
          <a:p>
            <a:endParaRPr/>
          </a:p>
        </p:txBody>
      </p:sp>
      <p:sp>
        <p:nvSpPr>
          <p:cNvPr id="13" name="object 6">
            <a:extLst>
              <a:ext uri="{FF2B5EF4-FFF2-40B4-BE49-F238E27FC236}">
                <a16:creationId xmlns:a16="http://schemas.microsoft.com/office/drawing/2014/main" id="{2C21E684-8E4A-0A19-EBCE-85FE9C2738C4}"/>
              </a:ext>
            </a:extLst>
          </p:cNvPr>
          <p:cNvSpPr txBox="1"/>
          <p:nvPr/>
        </p:nvSpPr>
        <p:spPr>
          <a:xfrm>
            <a:off x="669607" y="3260482"/>
            <a:ext cx="10826750" cy="2685351"/>
          </a:xfrm>
          <a:prstGeom prst="rect">
            <a:avLst/>
          </a:prstGeom>
        </p:spPr>
        <p:txBody>
          <a:bodyPr vert="horz" wrap="square" lIns="0" tIns="190500" rIns="0" bIns="0" rtlCol="0" anchor="t">
            <a:spAutoFit/>
          </a:bodyPr>
          <a:lstStyle/>
          <a:p>
            <a:pPr algn="ctr">
              <a:lnSpc>
                <a:spcPct val="100000"/>
              </a:lnSpc>
              <a:spcBef>
                <a:spcPts val="1500"/>
              </a:spcBef>
            </a:pPr>
            <a:r>
              <a:rPr lang="en-US" sz="1600" b="1" spc="170" dirty="0">
                <a:solidFill>
                  <a:schemeClr val="bg1"/>
                </a:solidFill>
                <a:latin typeface="Avenir Next" panose="020B0503020202020204" pitchFamily="34" charset="0"/>
                <a:cs typeface="Calibri"/>
              </a:rPr>
              <a:t>Health Technology &amp; Solutions </a:t>
            </a:r>
            <a:r>
              <a:rPr sz="1600" b="1" dirty="0">
                <a:solidFill>
                  <a:schemeClr val="bg1"/>
                </a:solidFill>
                <a:latin typeface="Avenir Next" panose="020B0503020202020204" pitchFamily="34" charset="0"/>
                <a:cs typeface="Calibri"/>
              </a:rPr>
              <a:t>|</a:t>
            </a:r>
            <a:r>
              <a:rPr sz="1600" b="1" spc="405" dirty="0">
                <a:solidFill>
                  <a:schemeClr val="bg1"/>
                </a:solidFill>
                <a:latin typeface="Avenir Next" panose="020B0503020202020204" pitchFamily="34" charset="0"/>
                <a:cs typeface="Calibri"/>
              </a:rPr>
              <a:t> </a:t>
            </a:r>
            <a:r>
              <a:rPr sz="1600" b="1" spc="155" dirty="0">
                <a:solidFill>
                  <a:schemeClr val="bg1"/>
                </a:solidFill>
                <a:latin typeface="Avenir Next" panose="020B0503020202020204" pitchFamily="34" charset="0"/>
                <a:cs typeface="Calibri"/>
              </a:rPr>
              <a:t>Digital</a:t>
            </a:r>
            <a:r>
              <a:rPr lang="en-US" sz="1600" b="1" spc="420" dirty="0">
                <a:solidFill>
                  <a:schemeClr val="bg1"/>
                </a:solidFill>
                <a:latin typeface="Avenir Next" panose="020B0503020202020204" pitchFamily="34" charset="0"/>
                <a:cs typeface="Calibri"/>
              </a:rPr>
              <a:t> </a:t>
            </a:r>
            <a:r>
              <a:rPr lang="en-US" sz="1600" b="1" spc="155" dirty="0">
                <a:solidFill>
                  <a:schemeClr val="bg1"/>
                </a:solidFill>
                <a:latin typeface="Avenir Next" panose="020B0503020202020204" pitchFamily="34" charset="0"/>
                <a:cs typeface="Calibri"/>
              </a:rPr>
              <a:t>Patient Experience</a:t>
            </a:r>
            <a:r>
              <a:rPr sz="1600" b="1" spc="425" dirty="0">
                <a:solidFill>
                  <a:schemeClr val="bg1"/>
                </a:solidFill>
                <a:latin typeface="Avenir Next" panose="020B0503020202020204" pitchFamily="34" charset="0"/>
                <a:cs typeface="Calibri"/>
              </a:rPr>
              <a:t> </a:t>
            </a:r>
            <a:r>
              <a:rPr sz="1600" b="1" dirty="0">
                <a:solidFill>
                  <a:schemeClr val="bg1"/>
                </a:solidFill>
                <a:latin typeface="Avenir Next" panose="020B0503020202020204" pitchFamily="34" charset="0"/>
                <a:cs typeface="Calibri"/>
              </a:rPr>
              <a:t>|</a:t>
            </a:r>
            <a:r>
              <a:rPr sz="1600" b="1" spc="400" dirty="0">
                <a:solidFill>
                  <a:schemeClr val="bg1"/>
                </a:solidFill>
                <a:latin typeface="Avenir Next" panose="020B0503020202020204" pitchFamily="34" charset="0"/>
                <a:cs typeface="Calibri"/>
              </a:rPr>
              <a:t> </a:t>
            </a:r>
            <a:r>
              <a:rPr lang="en-US" sz="1600" b="1" spc="155" dirty="0">
                <a:solidFill>
                  <a:schemeClr val="bg1"/>
                </a:solidFill>
                <a:latin typeface="Avenir Next" panose="020B0503020202020204" pitchFamily="34" charset="0"/>
                <a:cs typeface="Calibri"/>
              </a:rPr>
              <a:t>Business of Digital Health</a:t>
            </a:r>
            <a:endParaRPr sz="1600" b="1" dirty="0">
              <a:solidFill>
                <a:schemeClr val="bg1"/>
              </a:solidFill>
              <a:latin typeface="Avenir Next" panose="020B0503020202020204" pitchFamily="34" charset="0"/>
              <a:cs typeface="Calibri"/>
            </a:endParaRPr>
          </a:p>
          <a:p>
            <a:pPr>
              <a:lnSpc>
                <a:spcPct val="100000"/>
              </a:lnSpc>
              <a:spcBef>
                <a:spcPts val="35"/>
              </a:spcBef>
            </a:pPr>
            <a:endParaRPr sz="1450" dirty="0">
              <a:latin typeface="Calibri"/>
              <a:cs typeface="Calibri"/>
            </a:endParaRPr>
          </a:p>
          <a:p>
            <a:pPr marL="34290" algn="ctr">
              <a:lnSpc>
                <a:spcPct val="100000"/>
              </a:lnSpc>
              <a:spcBef>
                <a:spcPts val="5"/>
              </a:spcBef>
              <a:tabLst>
                <a:tab pos="1991360" algn="l"/>
                <a:tab pos="3823335" algn="l"/>
                <a:tab pos="4129404" algn="l"/>
                <a:tab pos="4848225" algn="l"/>
                <a:tab pos="6059170" algn="l"/>
              </a:tabLst>
            </a:pPr>
            <a:r>
              <a:rPr sz="2550" spc="140" dirty="0">
                <a:solidFill>
                  <a:srgbClr val="1F5077"/>
                </a:solidFill>
                <a:latin typeface="Calibri"/>
                <a:cs typeface="Calibri"/>
              </a:rPr>
              <a:t> </a:t>
            </a:r>
            <a:endParaRPr sz="2550" dirty="0">
              <a:latin typeface="Calibri"/>
              <a:cs typeface="Calibri"/>
            </a:endParaRPr>
          </a:p>
          <a:p>
            <a:pPr marL="25400" algn="ctr">
              <a:lnSpc>
                <a:spcPts val="2050"/>
              </a:lnSpc>
              <a:spcBef>
                <a:spcPts val="2115"/>
              </a:spcBef>
            </a:pPr>
            <a:r>
              <a:rPr sz="1800" b="1" spc="175" dirty="0">
                <a:solidFill>
                  <a:srgbClr val="1F5077"/>
                </a:solidFill>
                <a:latin typeface="Avenir Next" panose="020B0503020202020204" pitchFamily="34" charset="0"/>
                <a:cs typeface="Calibri"/>
              </a:rPr>
              <a:t>Clinicians,</a:t>
            </a:r>
            <a:r>
              <a:rPr sz="1800" b="1" spc="450" dirty="0">
                <a:solidFill>
                  <a:srgbClr val="1F5077"/>
                </a:solidFill>
                <a:latin typeface="Avenir Next" panose="020B0503020202020204" pitchFamily="34" charset="0"/>
                <a:cs typeface="Calibri"/>
              </a:rPr>
              <a:t> </a:t>
            </a:r>
            <a:r>
              <a:rPr sz="1800" b="1" spc="175" dirty="0">
                <a:solidFill>
                  <a:srgbClr val="1F5077"/>
                </a:solidFill>
                <a:latin typeface="Avenir Next" panose="020B0503020202020204" pitchFamily="34" charset="0"/>
                <a:cs typeface="Calibri"/>
              </a:rPr>
              <a:t>Scientists,</a:t>
            </a:r>
            <a:r>
              <a:rPr sz="1800" b="1" spc="465" dirty="0">
                <a:solidFill>
                  <a:srgbClr val="1F5077"/>
                </a:solidFill>
                <a:latin typeface="Avenir Next" panose="020B0503020202020204" pitchFamily="34" charset="0"/>
                <a:cs typeface="Calibri"/>
              </a:rPr>
              <a:t> </a:t>
            </a:r>
            <a:r>
              <a:rPr sz="1800" b="1" spc="180" dirty="0">
                <a:solidFill>
                  <a:srgbClr val="1F5077"/>
                </a:solidFill>
                <a:latin typeface="Avenir Next" panose="020B0503020202020204" pitchFamily="34" charset="0"/>
                <a:cs typeface="Calibri"/>
              </a:rPr>
              <a:t>Entrepreneurs,</a:t>
            </a:r>
            <a:r>
              <a:rPr sz="1800" b="1" spc="475" dirty="0">
                <a:solidFill>
                  <a:srgbClr val="1F5077"/>
                </a:solidFill>
                <a:latin typeface="Avenir Next" panose="020B0503020202020204" pitchFamily="34" charset="0"/>
                <a:cs typeface="Calibri"/>
              </a:rPr>
              <a:t> </a:t>
            </a:r>
            <a:r>
              <a:rPr sz="1800" b="1" spc="165" dirty="0">
                <a:solidFill>
                  <a:srgbClr val="1F5077"/>
                </a:solidFill>
                <a:latin typeface="Avenir Next" panose="020B0503020202020204" pitchFamily="34" charset="0"/>
                <a:cs typeface="Calibri"/>
              </a:rPr>
              <a:t>Executives, </a:t>
            </a:r>
            <a:endParaRPr sz="1800" b="1" dirty="0">
              <a:latin typeface="Avenir Next" panose="020B0503020202020204" pitchFamily="34" charset="0"/>
              <a:cs typeface="Calibri"/>
            </a:endParaRPr>
          </a:p>
          <a:p>
            <a:pPr marL="25400" algn="ctr">
              <a:lnSpc>
                <a:spcPts val="2050"/>
              </a:lnSpc>
            </a:pPr>
            <a:r>
              <a:rPr sz="1800" b="1" spc="175" dirty="0">
                <a:solidFill>
                  <a:srgbClr val="1F5077"/>
                </a:solidFill>
                <a:latin typeface="Avenir Next"/>
                <a:cs typeface="Calibri"/>
              </a:rPr>
              <a:t>Investors</a:t>
            </a:r>
            <a:r>
              <a:rPr sz="1800" b="1" spc="430" dirty="0">
                <a:solidFill>
                  <a:srgbClr val="1F5077"/>
                </a:solidFill>
                <a:latin typeface="Avenir Next"/>
                <a:cs typeface="Calibri"/>
              </a:rPr>
              <a:t> </a:t>
            </a:r>
            <a:r>
              <a:rPr sz="1800" b="1" dirty="0">
                <a:solidFill>
                  <a:srgbClr val="1F5077"/>
                </a:solidFill>
                <a:latin typeface="Avenir Next"/>
                <a:cs typeface="Calibri"/>
              </a:rPr>
              <a:t>(</a:t>
            </a:r>
            <a:r>
              <a:rPr sz="1800" b="1" spc="-204" dirty="0">
                <a:solidFill>
                  <a:srgbClr val="1F5077"/>
                </a:solidFill>
                <a:latin typeface="Avenir Next"/>
                <a:cs typeface="Calibri"/>
              </a:rPr>
              <a:t> </a:t>
            </a:r>
            <a:r>
              <a:rPr sz="1800" b="1" spc="175" dirty="0">
                <a:solidFill>
                  <a:srgbClr val="1F5077"/>
                </a:solidFill>
                <a:latin typeface="Avenir Next"/>
                <a:cs typeface="Calibri"/>
              </a:rPr>
              <a:t>Strategics,</a:t>
            </a:r>
            <a:r>
              <a:rPr sz="1800" b="1" spc="445" dirty="0">
                <a:solidFill>
                  <a:srgbClr val="1F5077"/>
                </a:solidFill>
                <a:latin typeface="Avenir Next"/>
                <a:cs typeface="Calibri"/>
              </a:rPr>
              <a:t> </a:t>
            </a:r>
            <a:r>
              <a:rPr sz="1800" b="1" spc="155" dirty="0">
                <a:solidFill>
                  <a:srgbClr val="1F5077"/>
                </a:solidFill>
                <a:latin typeface="Avenir Next"/>
                <a:cs typeface="Calibri"/>
              </a:rPr>
              <a:t>VCs),</a:t>
            </a:r>
            <a:r>
              <a:rPr sz="1800" b="1" spc="445" dirty="0">
                <a:solidFill>
                  <a:srgbClr val="1F5077"/>
                </a:solidFill>
                <a:latin typeface="Avenir Next"/>
                <a:cs typeface="Calibri"/>
              </a:rPr>
              <a:t> </a:t>
            </a:r>
            <a:r>
              <a:rPr sz="1800" b="1" spc="175" dirty="0">
                <a:solidFill>
                  <a:srgbClr val="1F5077"/>
                </a:solidFill>
                <a:latin typeface="Avenir Next"/>
                <a:cs typeface="Calibri"/>
              </a:rPr>
              <a:t>Engineers,</a:t>
            </a:r>
            <a:r>
              <a:rPr sz="1800" b="1" spc="450" dirty="0">
                <a:solidFill>
                  <a:srgbClr val="1F5077"/>
                </a:solidFill>
                <a:latin typeface="Avenir Next"/>
                <a:cs typeface="Calibri"/>
              </a:rPr>
              <a:t> </a:t>
            </a:r>
            <a:r>
              <a:rPr sz="1800" b="1" spc="165" dirty="0">
                <a:solidFill>
                  <a:srgbClr val="1F5077"/>
                </a:solidFill>
                <a:latin typeface="Avenir Next"/>
                <a:cs typeface="Calibri"/>
              </a:rPr>
              <a:t>Product</a:t>
            </a:r>
            <a:r>
              <a:rPr sz="1800" b="1" spc="425" dirty="0">
                <a:solidFill>
                  <a:srgbClr val="1F5077"/>
                </a:solidFill>
                <a:latin typeface="Avenir Next"/>
                <a:cs typeface="Calibri"/>
              </a:rPr>
              <a:t> </a:t>
            </a:r>
            <a:r>
              <a:rPr sz="1800" b="1" spc="175" dirty="0">
                <a:solidFill>
                  <a:srgbClr val="1F5077"/>
                </a:solidFill>
                <a:latin typeface="Avenir Next"/>
                <a:cs typeface="Calibri"/>
              </a:rPr>
              <a:t>Developers,</a:t>
            </a:r>
            <a:r>
              <a:rPr sz="1800" b="1" spc="450" dirty="0">
                <a:solidFill>
                  <a:srgbClr val="1F5077"/>
                </a:solidFill>
                <a:latin typeface="Avenir Next"/>
                <a:cs typeface="Calibri"/>
              </a:rPr>
              <a:t> </a:t>
            </a:r>
            <a:r>
              <a:rPr sz="1800" b="1" spc="165" dirty="0">
                <a:solidFill>
                  <a:srgbClr val="1F5077"/>
                </a:solidFill>
                <a:latin typeface="Avenir Next"/>
                <a:cs typeface="Calibri"/>
              </a:rPr>
              <a:t>Thought</a:t>
            </a:r>
            <a:r>
              <a:rPr sz="1800" b="1" spc="445" dirty="0">
                <a:solidFill>
                  <a:srgbClr val="1F5077"/>
                </a:solidFill>
                <a:latin typeface="Avenir Next"/>
                <a:cs typeface="Calibri"/>
              </a:rPr>
              <a:t> </a:t>
            </a:r>
            <a:r>
              <a:rPr sz="1800" b="1" spc="155" dirty="0">
                <a:solidFill>
                  <a:srgbClr val="1F5077"/>
                </a:solidFill>
                <a:latin typeface="Avenir Next"/>
                <a:cs typeface="Calibri"/>
              </a:rPr>
              <a:t>Leaders</a:t>
            </a:r>
            <a:r>
              <a:rPr lang="en-US" b="1" spc="155" dirty="0">
                <a:solidFill>
                  <a:srgbClr val="1F5077"/>
                </a:solidFill>
                <a:latin typeface="Avenir Next"/>
                <a:cs typeface="Calibri"/>
              </a:rPr>
              <a:t> </a:t>
            </a:r>
            <a:endParaRPr lang="en-US" b="1" dirty="0">
              <a:solidFill>
                <a:srgbClr val="000000"/>
              </a:solidFill>
              <a:latin typeface="Avenir Next"/>
              <a:cs typeface="Calibri"/>
            </a:endParaRPr>
          </a:p>
          <a:p>
            <a:pPr marL="25400" algn="ctr">
              <a:lnSpc>
                <a:spcPts val="2050"/>
              </a:lnSpc>
            </a:pPr>
            <a:endParaRPr lang="en-US" b="1" spc="155" dirty="0">
              <a:solidFill>
                <a:srgbClr val="1F5077"/>
              </a:solidFill>
              <a:latin typeface="Avenir Next"/>
              <a:cs typeface="Calibri"/>
            </a:endParaRPr>
          </a:p>
          <a:p>
            <a:pPr>
              <a:spcBef>
                <a:spcPts val="20"/>
              </a:spcBef>
            </a:pPr>
            <a:r>
              <a:rPr lang="en-US" b="1" spc="160" dirty="0">
                <a:solidFill>
                  <a:srgbClr val="1F5077"/>
                </a:solidFill>
                <a:latin typeface="Avenir Next"/>
                <a:cs typeface="Calibri"/>
              </a:rPr>
              <a:t>            </a:t>
            </a:r>
            <a:r>
              <a:rPr sz="1800" b="1" spc="160" dirty="0">
                <a:solidFill>
                  <a:srgbClr val="1F5077"/>
                </a:solidFill>
                <a:latin typeface="Avenir Next"/>
                <a:cs typeface="Calibri"/>
              </a:rPr>
              <a:t>Health</a:t>
            </a:r>
            <a:r>
              <a:rPr sz="1800" b="1" spc="430" dirty="0">
                <a:solidFill>
                  <a:srgbClr val="1F5077"/>
                </a:solidFill>
                <a:latin typeface="Avenir Next"/>
                <a:cs typeface="Calibri"/>
              </a:rPr>
              <a:t> </a:t>
            </a:r>
            <a:r>
              <a:rPr sz="1800" b="1" spc="155" dirty="0">
                <a:solidFill>
                  <a:srgbClr val="1F5077"/>
                </a:solidFill>
                <a:latin typeface="Avenir Next"/>
                <a:cs typeface="Calibri"/>
              </a:rPr>
              <a:t>Tech,</a:t>
            </a:r>
            <a:r>
              <a:rPr sz="1800" b="1" spc="434" dirty="0">
                <a:solidFill>
                  <a:srgbClr val="1F5077"/>
                </a:solidFill>
                <a:latin typeface="Avenir Next"/>
                <a:cs typeface="Calibri"/>
              </a:rPr>
              <a:t> </a:t>
            </a:r>
            <a:r>
              <a:rPr sz="1800" b="1" spc="130" dirty="0">
                <a:solidFill>
                  <a:srgbClr val="1F5077"/>
                </a:solidFill>
                <a:latin typeface="Avenir Next"/>
                <a:cs typeface="Calibri"/>
              </a:rPr>
              <a:t>Med</a:t>
            </a:r>
            <a:r>
              <a:rPr sz="1800" b="1" spc="430" dirty="0">
                <a:solidFill>
                  <a:srgbClr val="1F5077"/>
                </a:solidFill>
                <a:latin typeface="Avenir Next"/>
                <a:cs typeface="Calibri"/>
              </a:rPr>
              <a:t> </a:t>
            </a:r>
            <a:r>
              <a:rPr sz="1800" b="1" spc="165" dirty="0">
                <a:solidFill>
                  <a:srgbClr val="1F5077"/>
                </a:solidFill>
                <a:latin typeface="Avenir Next"/>
                <a:cs typeface="Calibri"/>
              </a:rPr>
              <a:t>Device,</a:t>
            </a:r>
            <a:r>
              <a:rPr sz="1800" b="1" spc="440" dirty="0">
                <a:solidFill>
                  <a:srgbClr val="1F5077"/>
                </a:solidFill>
                <a:latin typeface="Avenir Next"/>
                <a:cs typeface="Calibri"/>
              </a:rPr>
              <a:t> </a:t>
            </a:r>
            <a:r>
              <a:rPr sz="1800" b="1" spc="160" dirty="0">
                <a:solidFill>
                  <a:srgbClr val="1F5077"/>
                </a:solidFill>
                <a:latin typeface="Avenir Next"/>
                <a:cs typeface="Calibri"/>
              </a:rPr>
              <a:t>Health</a:t>
            </a:r>
            <a:r>
              <a:rPr sz="1800" b="1" spc="440" dirty="0">
                <a:solidFill>
                  <a:srgbClr val="1F5077"/>
                </a:solidFill>
                <a:latin typeface="Avenir Next"/>
                <a:cs typeface="Calibri"/>
              </a:rPr>
              <a:t> </a:t>
            </a:r>
            <a:r>
              <a:rPr sz="1800" b="1" spc="145" dirty="0">
                <a:solidFill>
                  <a:srgbClr val="1F5077"/>
                </a:solidFill>
                <a:latin typeface="Avenir Next"/>
                <a:cs typeface="Calibri"/>
              </a:rPr>
              <a:t>Care</a:t>
            </a:r>
            <a:r>
              <a:rPr sz="1800" b="1" spc="420" dirty="0">
                <a:solidFill>
                  <a:srgbClr val="1F5077"/>
                </a:solidFill>
                <a:latin typeface="Avenir Next"/>
                <a:cs typeface="Calibri"/>
              </a:rPr>
              <a:t> </a:t>
            </a:r>
            <a:r>
              <a:rPr sz="1800" b="1" spc="170" dirty="0">
                <a:solidFill>
                  <a:srgbClr val="1F5077"/>
                </a:solidFill>
                <a:latin typeface="Avenir Next"/>
                <a:cs typeface="Calibri"/>
              </a:rPr>
              <a:t>Systems,</a:t>
            </a:r>
            <a:r>
              <a:rPr sz="1800" b="1" spc="425" dirty="0">
                <a:solidFill>
                  <a:srgbClr val="1F5077"/>
                </a:solidFill>
                <a:latin typeface="Avenir Next"/>
                <a:cs typeface="Calibri"/>
              </a:rPr>
              <a:t> </a:t>
            </a:r>
            <a:r>
              <a:rPr sz="1800" b="1" spc="170" dirty="0">
                <a:solidFill>
                  <a:srgbClr val="1F5077"/>
                </a:solidFill>
                <a:latin typeface="Avenir Next"/>
                <a:cs typeface="Calibri"/>
              </a:rPr>
              <a:t>Universities, Consumer</a:t>
            </a:r>
            <a:r>
              <a:rPr sz="1800" b="1" spc="445" dirty="0">
                <a:solidFill>
                  <a:srgbClr val="1F5077"/>
                </a:solidFill>
                <a:latin typeface="Avenir Next"/>
                <a:cs typeface="Calibri"/>
              </a:rPr>
              <a:t> </a:t>
            </a:r>
            <a:r>
              <a:rPr sz="1800" b="1" spc="125" dirty="0">
                <a:solidFill>
                  <a:srgbClr val="1F5077"/>
                </a:solidFill>
                <a:latin typeface="Avenir Next"/>
                <a:cs typeface="Calibri"/>
              </a:rPr>
              <a:t>Tech</a:t>
            </a:r>
            <a:endParaRPr sz="1800" b="1">
              <a:latin typeface="Avenir Next"/>
              <a:cs typeface="Calibri"/>
            </a:endParaRPr>
          </a:p>
        </p:txBody>
      </p:sp>
      <p:pic>
        <p:nvPicPr>
          <p:cNvPr id="15" name="Picture 14">
            <a:extLst>
              <a:ext uri="{FF2B5EF4-FFF2-40B4-BE49-F238E27FC236}">
                <a16:creationId xmlns:a16="http://schemas.microsoft.com/office/drawing/2014/main" id="{4F15BC51-DDA5-E868-76D4-90E42A0019C2}"/>
              </a:ext>
            </a:extLst>
          </p:cNvPr>
          <p:cNvPicPr>
            <a:picLocks noChangeAspect="1"/>
          </p:cNvPicPr>
          <p:nvPr/>
        </p:nvPicPr>
        <p:blipFill>
          <a:blip r:embed="rId3"/>
          <a:stretch>
            <a:fillRect/>
          </a:stretch>
        </p:blipFill>
        <p:spPr>
          <a:xfrm>
            <a:off x="8280971" y="347909"/>
            <a:ext cx="3507835" cy="2337095"/>
          </a:xfrm>
          <a:prstGeom prst="rect">
            <a:avLst/>
          </a:prstGeom>
        </p:spPr>
      </p:pic>
      <p:sp>
        <p:nvSpPr>
          <p:cNvPr id="16" name="TextBox 15">
            <a:extLst>
              <a:ext uri="{FF2B5EF4-FFF2-40B4-BE49-F238E27FC236}">
                <a16:creationId xmlns:a16="http://schemas.microsoft.com/office/drawing/2014/main" id="{68892358-2968-F526-65CF-850C0A0A5607}"/>
              </a:ext>
            </a:extLst>
          </p:cNvPr>
          <p:cNvSpPr txBox="1"/>
          <p:nvPr/>
        </p:nvSpPr>
        <p:spPr>
          <a:xfrm>
            <a:off x="4848548" y="678096"/>
            <a:ext cx="3328827" cy="707886"/>
          </a:xfrm>
          <a:prstGeom prst="rect">
            <a:avLst/>
          </a:prstGeom>
          <a:noFill/>
        </p:spPr>
        <p:txBody>
          <a:bodyPr wrap="square" rtlCol="0">
            <a:spAutoFit/>
          </a:bodyPr>
          <a:lstStyle/>
          <a:p>
            <a:r>
              <a:rPr lang="en-US" sz="2000" b="1" dirty="0">
                <a:solidFill>
                  <a:srgbClr val="1F5077"/>
                </a:solidFill>
                <a:latin typeface="Avenir Next" panose="020B0503020202020204" pitchFamily="34" charset="0"/>
                <a:cs typeface="Calibri"/>
              </a:rPr>
              <a:t>September 21</a:t>
            </a:r>
            <a:r>
              <a:rPr lang="en-US" sz="2000" b="1" spc="-245" dirty="0">
                <a:solidFill>
                  <a:srgbClr val="1F5077"/>
                </a:solidFill>
                <a:latin typeface="Avenir Next" panose="020B0503020202020204" pitchFamily="34" charset="0"/>
                <a:cs typeface="Calibri"/>
              </a:rPr>
              <a:t>- </a:t>
            </a:r>
            <a:r>
              <a:rPr lang="en-US" sz="2000" b="1" spc="220" dirty="0">
                <a:solidFill>
                  <a:srgbClr val="1F5077"/>
                </a:solidFill>
                <a:latin typeface="Avenir Next" panose="020B0503020202020204" pitchFamily="34" charset="0"/>
                <a:cs typeface="Calibri"/>
              </a:rPr>
              <a:t>23,</a:t>
            </a:r>
            <a:r>
              <a:rPr lang="en-US" sz="2000" b="1" spc="-240" dirty="0">
                <a:solidFill>
                  <a:srgbClr val="1F5077"/>
                </a:solidFill>
                <a:latin typeface="Avenir Next" panose="020B0503020202020204" pitchFamily="34" charset="0"/>
                <a:cs typeface="Calibri"/>
              </a:rPr>
              <a:t> </a:t>
            </a:r>
            <a:r>
              <a:rPr lang="en-US" sz="2000" b="1" spc="225" dirty="0">
                <a:solidFill>
                  <a:srgbClr val="1F5077"/>
                </a:solidFill>
                <a:latin typeface="Avenir Next" panose="020B0503020202020204" pitchFamily="34" charset="0"/>
                <a:cs typeface="Calibri"/>
              </a:rPr>
              <a:t>2023</a:t>
            </a:r>
          </a:p>
          <a:p>
            <a:r>
              <a:rPr lang="en-US" sz="2000" b="1" spc="225" dirty="0">
                <a:solidFill>
                  <a:srgbClr val="1F5077"/>
                </a:solidFill>
                <a:latin typeface="Avenir Next" panose="020B0503020202020204" pitchFamily="34" charset="0"/>
                <a:cs typeface="Calibri"/>
              </a:rPr>
              <a:t>Seattle, WA</a:t>
            </a:r>
            <a:endParaRPr lang="en-US" sz="2000" b="1" dirty="0">
              <a:latin typeface="Avenir Next" panose="020B0503020202020204" pitchFamily="34" charset="0"/>
            </a:endParaRPr>
          </a:p>
        </p:txBody>
      </p:sp>
    </p:spTree>
    <p:extLst>
      <p:ext uri="{BB962C8B-B14F-4D97-AF65-F5344CB8AC3E}">
        <p14:creationId xmlns:p14="http://schemas.microsoft.com/office/powerpoint/2010/main" val="4982619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A5E1550-A8DF-A2E4-4B5F-C610BDF96F31}"/>
              </a:ext>
            </a:extLst>
          </p:cNvPr>
          <p:cNvSpPr/>
          <p:nvPr/>
        </p:nvSpPr>
        <p:spPr>
          <a:xfrm>
            <a:off x="0" y="0"/>
            <a:ext cx="12192000"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2">
            <a:extLst>
              <a:ext uri="{FF2B5EF4-FFF2-40B4-BE49-F238E27FC236}">
                <a16:creationId xmlns:a16="http://schemas.microsoft.com/office/drawing/2014/main" id="{1282E239-5AE6-B481-0777-62C0A67F4DFB}"/>
              </a:ext>
            </a:extLst>
          </p:cNvPr>
          <p:cNvSpPr>
            <a:spLocks noChangeArrowheads="1"/>
          </p:cNvSpPr>
          <p:nvPr/>
        </p:nvSpPr>
        <p:spPr bwMode="auto">
          <a:xfrm>
            <a:off x="5235879" y="2864346"/>
            <a:ext cx="1247470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2" name="Picture 1" descr="A logo with a black background&#10;&#10;Description automatically generated">
            <a:extLst>
              <a:ext uri="{FF2B5EF4-FFF2-40B4-BE49-F238E27FC236}">
                <a16:creationId xmlns:a16="http://schemas.microsoft.com/office/drawing/2014/main" id="{FA7569CD-9895-9B66-E92F-00415B707AE8}"/>
              </a:ext>
            </a:extLst>
          </p:cNvPr>
          <p:cNvPicPr>
            <a:picLocks noChangeAspect="1"/>
          </p:cNvPicPr>
          <p:nvPr/>
        </p:nvPicPr>
        <p:blipFill>
          <a:blip r:embed="rId2"/>
          <a:stretch>
            <a:fillRect/>
          </a:stretch>
        </p:blipFill>
        <p:spPr>
          <a:xfrm>
            <a:off x="861391" y="239204"/>
            <a:ext cx="3658978" cy="2858882"/>
          </a:xfrm>
          <a:prstGeom prst="rect">
            <a:avLst/>
          </a:prstGeom>
        </p:spPr>
      </p:pic>
      <p:sp>
        <p:nvSpPr>
          <p:cNvPr id="11" name="object 2">
            <a:extLst>
              <a:ext uri="{FF2B5EF4-FFF2-40B4-BE49-F238E27FC236}">
                <a16:creationId xmlns:a16="http://schemas.microsoft.com/office/drawing/2014/main" id="{3254E060-0265-7F82-4684-42376E0A81D8}"/>
              </a:ext>
            </a:extLst>
          </p:cNvPr>
          <p:cNvSpPr txBox="1">
            <a:spLocks noGrp="1"/>
          </p:cNvSpPr>
          <p:nvPr>
            <p:ph type="title"/>
          </p:nvPr>
        </p:nvSpPr>
        <p:spPr>
          <a:xfrm>
            <a:off x="5381760" y="732748"/>
            <a:ext cx="6151578" cy="1896096"/>
          </a:xfrm>
          <a:prstGeom prst="rect">
            <a:avLst/>
          </a:prstGeom>
        </p:spPr>
        <p:txBody>
          <a:bodyPr vert="horz" wrap="square" lIns="0" tIns="88265" rIns="0" bIns="0" rtlCol="0">
            <a:spAutoFit/>
          </a:bodyPr>
          <a:lstStyle/>
          <a:p>
            <a:pPr marL="12700" marR="11430">
              <a:lnSpc>
                <a:spcPts val="4750"/>
              </a:lnSpc>
              <a:spcBef>
                <a:spcPts val="695"/>
              </a:spcBef>
              <a:tabLst>
                <a:tab pos="6249035" algn="l"/>
              </a:tabLst>
            </a:pPr>
            <a:r>
              <a:rPr lang="en-US" b="1" cap="none" spc="0" dirty="0">
                <a:solidFill>
                  <a:srgbClr val="1F4F77"/>
                </a:solidFill>
                <a:latin typeface="Avenir Next"/>
              </a:rPr>
              <a:t>Defined by the past, shaped by the present, propelled by the future</a:t>
            </a:r>
            <a:endParaRPr lang="en-US" b="1" cap="none" spc="0" dirty="0">
              <a:solidFill>
                <a:srgbClr val="1F4F77"/>
              </a:solidFill>
              <a:latin typeface="Avenir Next" panose="020B0503020202020204" pitchFamily="34" charset="0"/>
            </a:endParaRPr>
          </a:p>
        </p:txBody>
      </p:sp>
      <p:sp>
        <p:nvSpPr>
          <p:cNvPr id="13" name="object 3">
            <a:extLst>
              <a:ext uri="{FF2B5EF4-FFF2-40B4-BE49-F238E27FC236}">
                <a16:creationId xmlns:a16="http://schemas.microsoft.com/office/drawing/2014/main" id="{9FCDCB48-1AA1-161A-AB07-189D431ACD83}"/>
              </a:ext>
            </a:extLst>
          </p:cNvPr>
          <p:cNvSpPr txBox="1"/>
          <p:nvPr/>
        </p:nvSpPr>
        <p:spPr>
          <a:xfrm>
            <a:off x="861391" y="2891429"/>
            <a:ext cx="6434455" cy="4009431"/>
          </a:xfrm>
          <a:prstGeom prst="rect">
            <a:avLst/>
          </a:prstGeom>
        </p:spPr>
        <p:txBody>
          <a:bodyPr vert="horz" wrap="square" lIns="0" tIns="221615" rIns="0" bIns="0" rtlCol="0" anchor="t">
            <a:spAutoFit/>
          </a:bodyPr>
          <a:lstStyle/>
          <a:p>
            <a:pPr marL="12700" algn="just">
              <a:lnSpc>
                <a:spcPct val="100000"/>
              </a:lnSpc>
              <a:spcBef>
                <a:spcPts val="1745"/>
              </a:spcBef>
            </a:pPr>
            <a:r>
              <a:rPr b="1" dirty="0">
                <a:solidFill>
                  <a:srgbClr val="1F4F77"/>
                </a:solidFill>
                <a:latin typeface="Avenir Next" panose="020B0503020202020204" pitchFamily="34" charset="0"/>
                <a:cs typeface="Tw Cen MT"/>
              </a:rPr>
              <a:t>The</a:t>
            </a:r>
            <a:r>
              <a:rPr b="1" spc="-10" dirty="0">
                <a:solidFill>
                  <a:srgbClr val="1F4F77"/>
                </a:solidFill>
                <a:latin typeface="Avenir Next" panose="020B0503020202020204" pitchFamily="34" charset="0"/>
                <a:cs typeface="Tw Cen MT"/>
              </a:rPr>
              <a:t> narrative:</a:t>
            </a:r>
            <a:endParaRPr dirty="0">
              <a:latin typeface="Avenir Next" panose="020B0503020202020204" pitchFamily="34" charset="0"/>
              <a:cs typeface="Tw Cen MT"/>
            </a:endParaRPr>
          </a:p>
          <a:p>
            <a:pPr algn="l"/>
            <a:endParaRPr lang="en-US" sz="1200" b="1" dirty="0">
              <a:solidFill>
                <a:schemeClr val="bg1"/>
              </a:solidFill>
              <a:effectLst/>
              <a:latin typeface="Avenir Next" panose="020B0503020202020204" pitchFamily="34" charset="0"/>
            </a:endParaRPr>
          </a:p>
          <a:p>
            <a:r>
              <a:rPr lang="en-US" sz="1200" b="1" dirty="0">
                <a:solidFill>
                  <a:schemeClr val="bg1"/>
                </a:solidFill>
                <a:ea typeface="+mn-lt"/>
                <a:cs typeface="+mn-lt"/>
              </a:rPr>
              <a:t>HRX is the only cardiovascular digital health conference designed to bring together various groundbreaking perspectives in one dynamic venue. Expertly curated to provoke thought and inspire collaboration, HRX is building a community of compassionate digital health innovators dedicated to advancing technological approaches to cardiovascular digital health.</a:t>
            </a:r>
            <a:endParaRPr lang="en-US" sz="1200" b="1">
              <a:solidFill>
                <a:schemeClr val="bg1"/>
              </a:solidFill>
            </a:endParaRPr>
          </a:p>
          <a:p>
            <a:endParaRPr lang="en-US" sz="1200" b="1" dirty="0">
              <a:solidFill>
                <a:schemeClr val="bg1"/>
              </a:solidFill>
              <a:latin typeface="Grandview Display"/>
            </a:endParaRPr>
          </a:p>
          <a:p>
            <a:pPr algn="l"/>
            <a:r>
              <a:rPr lang="en-US" sz="1200" b="1" dirty="0">
                <a:solidFill>
                  <a:schemeClr val="bg1"/>
                </a:solidFill>
                <a:effectLst/>
                <a:latin typeface="Avenir Next"/>
              </a:rPr>
              <a:t>Unlike other conferences, HRX provides an intimate, collaborative setting that brings together the best and the brightest from healthcare and technology.  </a:t>
            </a:r>
          </a:p>
          <a:p>
            <a:pPr algn="l"/>
            <a:endParaRPr lang="en-US" sz="1200" b="1" dirty="0">
              <a:solidFill>
                <a:schemeClr val="bg1"/>
              </a:solidFill>
              <a:effectLst/>
              <a:latin typeface="Avenir Next" panose="020B0503020202020204" pitchFamily="34" charset="0"/>
            </a:endParaRPr>
          </a:p>
          <a:p>
            <a:pPr algn="l"/>
            <a:r>
              <a:rPr lang="en-US" sz="1200" b="1" dirty="0">
                <a:solidFill>
                  <a:schemeClr val="bg1"/>
                </a:solidFill>
                <a:effectLst/>
                <a:latin typeface="Avenir Next"/>
              </a:rPr>
              <a:t>HRX is explicitly designed to propel strategic brainstorming on how innovations in cardiovascular digital healthcare will impact the present and future. This includes creating a generative space for thought leadership, formal and informal dialogue, collaboration, and the exchange of groundbreaking ideas. By convening clinicians, engineers, product developers, investors, entrepreneurs and patient advocacy groups, we provide a platform to examine the latest digital health advancements, share respective challenges while envisioning future solutions. You may learn more about HRX by visiting experiencehrx.com.</a:t>
            </a:r>
          </a:p>
          <a:p>
            <a:pPr marL="12700" marR="5080" algn="just">
              <a:lnSpc>
                <a:spcPct val="100000"/>
              </a:lnSpc>
              <a:spcBef>
                <a:spcPts val="1240"/>
              </a:spcBef>
            </a:pPr>
            <a:endParaRPr lang="en-US" sz="1400" dirty="0">
              <a:latin typeface="Tw Cen MT"/>
              <a:cs typeface="Tw Cen MT"/>
            </a:endParaRPr>
          </a:p>
        </p:txBody>
      </p:sp>
      <p:sp>
        <p:nvSpPr>
          <p:cNvPr id="15" name="object 4">
            <a:extLst>
              <a:ext uri="{FF2B5EF4-FFF2-40B4-BE49-F238E27FC236}">
                <a16:creationId xmlns:a16="http://schemas.microsoft.com/office/drawing/2014/main" id="{0ED1BEBE-5A3F-BAAC-89A0-739877180D95}"/>
              </a:ext>
            </a:extLst>
          </p:cNvPr>
          <p:cNvSpPr txBox="1"/>
          <p:nvPr/>
        </p:nvSpPr>
        <p:spPr>
          <a:xfrm>
            <a:off x="7671633" y="3023021"/>
            <a:ext cx="2518552" cy="289823"/>
          </a:xfrm>
          <a:prstGeom prst="rect">
            <a:avLst/>
          </a:prstGeom>
        </p:spPr>
        <p:txBody>
          <a:bodyPr vert="horz" wrap="square" lIns="0" tIns="12700" rIns="0" bIns="0" rtlCol="0">
            <a:spAutoFit/>
          </a:bodyPr>
          <a:lstStyle/>
          <a:p>
            <a:pPr marL="12700">
              <a:lnSpc>
                <a:spcPct val="100000"/>
              </a:lnSpc>
              <a:spcBef>
                <a:spcPts val="100"/>
              </a:spcBef>
            </a:pPr>
            <a:r>
              <a:rPr b="1" dirty="0">
                <a:solidFill>
                  <a:srgbClr val="1F4F77"/>
                </a:solidFill>
                <a:latin typeface="Avenir Next" panose="020B0503020202020204" pitchFamily="34" charset="0"/>
                <a:cs typeface="Tw Cen MT"/>
              </a:rPr>
              <a:t>The</a:t>
            </a:r>
            <a:r>
              <a:rPr b="1" spc="-10" dirty="0">
                <a:solidFill>
                  <a:srgbClr val="1F4F77"/>
                </a:solidFill>
                <a:latin typeface="Avenir Next" panose="020B0503020202020204" pitchFamily="34" charset="0"/>
                <a:cs typeface="Tw Cen MT"/>
              </a:rPr>
              <a:t> Audience:</a:t>
            </a:r>
            <a:endParaRPr dirty="0">
              <a:latin typeface="Avenir Next" panose="020B0503020202020204" pitchFamily="34" charset="0"/>
              <a:cs typeface="Tw Cen MT"/>
            </a:endParaRPr>
          </a:p>
        </p:txBody>
      </p:sp>
      <p:sp>
        <p:nvSpPr>
          <p:cNvPr id="16" name="object 5">
            <a:extLst>
              <a:ext uri="{FF2B5EF4-FFF2-40B4-BE49-F238E27FC236}">
                <a16:creationId xmlns:a16="http://schemas.microsoft.com/office/drawing/2014/main" id="{A1BB0028-3EDE-FC06-6799-E343636406EC}"/>
              </a:ext>
            </a:extLst>
          </p:cNvPr>
          <p:cNvSpPr txBox="1"/>
          <p:nvPr/>
        </p:nvSpPr>
        <p:spPr>
          <a:xfrm>
            <a:off x="7671633" y="3543436"/>
            <a:ext cx="4538980" cy="3004027"/>
          </a:xfrm>
          <a:prstGeom prst="rect">
            <a:avLst/>
          </a:prstGeom>
        </p:spPr>
        <p:txBody>
          <a:bodyPr vert="horz" wrap="square" lIns="0" tIns="50800" rIns="0" bIns="0" rtlCol="0" anchor="t">
            <a:spAutoFit/>
          </a:bodyPr>
          <a:lstStyle/>
          <a:p>
            <a:pPr marL="240665" indent="-227965">
              <a:lnSpc>
                <a:spcPct val="100000"/>
              </a:lnSpc>
              <a:spcBef>
                <a:spcPts val="400"/>
              </a:spcBef>
              <a:buFont typeface="Arial"/>
              <a:buChar char="•"/>
              <a:tabLst>
                <a:tab pos="240665" algn="l"/>
              </a:tabLst>
            </a:pPr>
            <a:r>
              <a:rPr sz="1400" spc="-10" dirty="0">
                <a:solidFill>
                  <a:schemeClr val="bg1"/>
                </a:solidFill>
                <a:latin typeface="Arial Nova"/>
                <a:cs typeface="Tw Cen MT"/>
              </a:rPr>
              <a:t>Clinicians</a:t>
            </a:r>
            <a:endParaRPr lang="en-US" sz="1400">
              <a:solidFill>
                <a:schemeClr val="bg1"/>
              </a:solidFill>
              <a:latin typeface="Arial Nova"/>
              <a:cs typeface="Tw Cen MT"/>
            </a:endParaRPr>
          </a:p>
          <a:p>
            <a:pPr marL="240665" indent="-227965">
              <a:lnSpc>
                <a:spcPct val="100000"/>
              </a:lnSpc>
              <a:spcBef>
                <a:spcPts val="300"/>
              </a:spcBef>
              <a:buFont typeface="Arial"/>
              <a:buChar char="•"/>
              <a:tabLst>
                <a:tab pos="240665" algn="l"/>
              </a:tabLst>
            </a:pPr>
            <a:r>
              <a:rPr sz="1400" dirty="0">
                <a:solidFill>
                  <a:schemeClr val="bg1"/>
                </a:solidFill>
                <a:latin typeface="Arial Nova"/>
                <a:cs typeface="Tw Cen MT"/>
              </a:rPr>
              <a:t>Engineers,</a:t>
            </a:r>
            <a:r>
              <a:rPr sz="1400" spc="-75" dirty="0">
                <a:solidFill>
                  <a:schemeClr val="bg1"/>
                </a:solidFill>
                <a:latin typeface="Arial Nova"/>
                <a:cs typeface="Tw Cen MT"/>
              </a:rPr>
              <a:t> </a:t>
            </a:r>
            <a:r>
              <a:rPr sz="1400" dirty="0">
                <a:solidFill>
                  <a:schemeClr val="bg1"/>
                </a:solidFill>
                <a:latin typeface="Arial Nova"/>
                <a:cs typeface="Tw Cen MT"/>
              </a:rPr>
              <a:t>Developers,</a:t>
            </a:r>
            <a:r>
              <a:rPr sz="1400" spc="-70" dirty="0">
                <a:solidFill>
                  <a:schemeClr val="bg1"/>
                </a:solidFill>
                <a:latin typeface="Arial Nova"/>
                <a:cs typeface="Tw Cen MT"/>
              </a:rPr>
              <a:t> </a:t>
            </a:r>
            <a:r>
              <a:rPr sz="1400" spc="-10" dirty="0">
                <a:solidFill>
                  <a:schemeClr val="bg1"/>
                </a:solidFill>
                <a:latin typeface="Arial Nova"/>
                <a:cs typeface="Tw Cen MT"/>
              </a:rPr>
              <a:t>Technologists</a:t>
            </a:r>
            <a:endParaRPr sz="1400">
              <a:solidFill>
                <a:schemeClr val="bg1"/>
              </a:solidFill>
              <a:latin typeface="Arial Nova"/>
              <a:cs typeface="Tw Cen MT"/>
            </a:endParaRPr>
          </a:p>
          <a:p>
            <a:pPr marL="240665" indent="-227965">
              <a:lnSpc>
                <a:spcPct val="100000"/>
              </a:lnSpc>
              <a:spcBef>
                <a:spcPts val="300"/>
              </a:spcBef>
              <a:buFont typeface="Arial"/>
              <a:buChar char="•"/>
              <a:tabLst>
                <a:tab pos="240665" algn="l"/>
              </a:tabLst>
            </a:pPr>
            <a:r>
              <a:rPr sz="1400" dirty="0">
                <a:solidFill>
                  <a:schemeClr val="bg1"/>
                </a:solidFill>
                <a:latin typeface="Arial Nova"/>
                <a:cs typeface="Tw Cen MT"/>
              </a:rPr>
              <a:t>Investors,</a:t>
            </a:r>
            <a:r>
              <a:rPr sz="1400" spc="-75" dirty="0">
                <a:solidFill>
                  <a:schemeClr val="bg1"/>
                </a:solidFill>
                <a:latin typeface="Arial Nova"/>
                <a:cs typeface="Tw Cen MT"/>
              </a:rPr>
              <a:t> </a:t>
            </a:r>
            <a:r>
              <a:rPr sz="1400" spc="-10" dirty="0">
                <a:solidFill>
                  <a:schemeClr val="bg1"/>
                </a:solidFill>
                <a:latin typeface="Arial Nova"/>
                <a:cs typeface="Tw Cen MT"/>
              </a:rPr>
              <a:t>Entrepreneurs</a:t>
            </a:r>
            <a:endParaRPr sz="1400">
              <a:solidFill>
                <a:schemeClr val="bg1"/>
              </a:solidFill>
              <a:latin typeface="Arial Nova"/>
              <a:cs typeface="Tw Cen MT"/>
            </a:endParaRPr>
          </a:p>
          <a:p>
            <a:pPr marL="240665" indent="-227965">
              <a:lnSpc>
                <a:spcPct val="100000"/>
              </a:lnSpc>
              <a:spcBef>
                <a:spcPts val="300"/>
              </a:spcBef>
              <a:buFont typeface="Arial"/>
              <a:buChar char="•"/>
              <a:tabLst>
                <a:tab pos="240665" algn="l"/>
              </a:tabLst>
            </a:pPr>
            <a:r>
              <a:rPr sz="1400" dirty="0">
                <a:solidFill>
                  <a:schemeClr val="bg1"/>
                </a:solidFill>
                <a:latin typeface="Arial Nova"/>
                <a:cs typeface="Tw Cen MT"/>
              </a:rPr>
              <a:t>Researchers,</a:t>
            </a:r>
            <a:r>
              <a:rPr sz="1400" spc="-25" dirty="0">
                <a:solidFill>
                  <a:schemeClr val="bg1"/>
                </a:solidFill>
                <a:latin typeface="Arial Nova"/>
                <a:cs typeface="Tw Cen MT"/>
              </a:rPr>
              <a:t> </a:t>
            </a:r>
            <a:r>
              <a:rPr sz="1400" dirty="0">
                <a:solidFill>
                  <a:schemeClr val="bg1"/>
                </a:solidFill>
                <a:latin typeface="Arial Nova"/>
                <a:cs typeface="Tw Cen MT"/>
              </a:rPr>
              <a:t>and</a:t>
            </a:r>
            <a:r>
              <a:rPr sz="1400" spc="-10" dirty="0">
                <a:solidFill>
                  <a:schemeClr val="bg1"/>
                </a:solidFill>
                <a:latin typeface="Arial Nova"/>
                <a:cs typeface="Tw Cen MT"/>
              </a:rPr>
              <a:t> Engineers</a:t>
            </a:r>
            <a:endParaRPr sz="1400">
              <a:solidFill>
                <a:schemeClr val="bg1"/>
              </a:solidFill>
              <a:latin typeface="Arial Nova"/>
              <a:cs typeface="Tw Cen MT"/>
            </a:endParaRPr>
          </a:p>
          <a:p>
            <a:pPr marL="240665" indent="-227965">
              <a:lnSpc>
                <a:spcPct val="100000"/>
              </a:lnSpc>
              <a:spcBef>
                <a:spcPts val="300"/>
              </a:spcBef>
              <a:buFont typeface="Arial"/>
              <a:buChar char="•"/>
              <a:tabLst>
                <a:tab pos="240665" algn="l"/>
              </a:tabLst>
            </a:pPr>
            <a:r>
              <a:rPr sz="1400" dirty="0">
                <a:solidFill>
                  <a:schemeClr val="bg1"/>
                </a:solidFill>
                <a:latin typeface="Arial Nova"/>
                <a:cs typeface="Tw Cen MT"/>
              </a:rPr>
              <a:t>Hospitals/large</a:t>
            </a:r>
            <a:r>
              <a:rPr sz="1400" spc="-25" dirty="0">
                <a:solidFill>
                  <a:schemeClr val="bg1"/>
                </a:solidFill>
                <a:latin typeface="Arial Nova"/>
                <a:cs typeface="Tw Cen MT"/>
              </a:rPr>
              <a:t> </a:t>
            </a:r>
            <a:r>
              <a:rPr sz="1400" dirty="0">
                <a:solidFill>
                  <a:schemeClr val="bg1"/>
                </a:solidFill>
                <a:latin typeface="Arial Nova"/>
                <a:cs typeface="Tw Cen MT"/>
              </a:rPr>
              <a:t>health</a:t>
            </a:r>
            <a:r>
              <a:rPr sz="1400" spc="-30" dirty="0">
                <a:solidFill>
                  <a:schemeClr val="bg1"/>
                </a:solidFill>
                <a:latin typeface="Arial Nova"/>
                <a:cs typeface="Tw Cen MT"/>
              </a:rPr>
              <a:t> </a:t>
            </a:r>
            <a:r>
              <a:rPr sz="1400" dirty="0">
                <a:solidFill>
                  <a:schemeClr val="bg1"/>
                </a:solidFill>
                <a:latin typeface="Arial Nova"/>
                <a:cs typeface="Tw Cen MT"/>
              </a:rPr>
              <a:t>care</a:t>
            </a:r>
            <a:r>
              <a:rPr sz="1400" spc="-25" dirty="0">
                <a:solidFill>
                  <a:schemeClr val="bg1"/>
                </a:solidFill>
                <a:latin typeface="Arial Nova"/>
                <a:cs typeface="Tw Cen MT"/>
              </a:rPr>
              <a:t> </a:t>
            </a:r>
            <a:r>
              <a:rPr sz="1400" spc="-10" dirty="0">
                <a:solidFill>
                  <a:schemeClr val="bg1"/>
                </a:solidFill>
                <a:latin typeface="Arial Nova"/>
                <a:cs typeface="Tw Cen MT"/>
              </a:rPr>
              <a:t>systems,</a:t>
            </a:r>
            <a:endParaRPr sz="1400">
              <a:solidFill>
                <a:schemeClr val="bg1"/>
              </a:solidFill>
              <a:latin typeface="Arial Nova"/>
              <a:cs typeface="Tw Cen MT"/>
            </a:endParaRPr>
          </a:p>
          <a:p>
            <a:pPr marL="241300" marR="875665" indent="-228600">
              <a:lnSpc>
                <a:spcPct val="100000"/>
              </a:lnSpc>
              <a:spcBef>
                <a:spcPts val="300"/>
              </a:spcBef>
              <a:buFont typeface="Arial"/>
              <a:buChar char="•"/>
              <a:tabLst>
                <a:tab pos="241300" algn="l"/>
              </a:tabLst>
            </a:pPr>
            <a:r>
              <a:rPr lang="en-US" sz="1400" dirty="0">
                <a:solidFill>
                  <a:schemeClr val="bg1"/>
                </a:solidFill>
                <a:latin typeface="Arial Nova"/>
                <a:cs typeface="Tw Cen MT"/>
              </a:rPr>
              <a:t>RPM</a:t>
            </a:r>
            <a:r>
              <a:rPr sz="1400" dirty="0">
                <a:solidFill>
                  <a:schemeClr val="bg1"/>
                </a:solidFill>
                <a:latin typeface="Arial Nova"/>
                <a:cs typeface="Tw Cen MT"/>
              </a:rPr>
              <a:t>,</a:t>
            </a:r>
            <a:r>
              <a:rPr sz="1400" spc="-30" dirty="0">
                <a:solidFill>
                  <a:schemeClr val="bg1"/>
                </a:solidFill>
                <a:latin typeface="Arial Nova"/>
                <a:cs typeface="Tw Cen MT"/>
              </a:rPr>
              <a:t> </a:t>
            </a:r>
            <a:r>
              <a:rPr sz="1400" spc="-10" dirty="0">
                <a:solidFill>
                  <a:schemeClr val="bg1"/>
                </a:solidFill>
                <a:latin typeface="Arial Nova"/>
                <a:cs typeface="Tw Cen MT"/>
              </a:rPr>
              <a:t>SaaS/Enterprise Companies</a:t>
            </a:r>
            <a:endParaRPr sz="1400">
              <a:solidFill>
                <a:schemeClr val="bg1"/>
              </a:solidFill>
              <a:latin typeface="Arial Nova"/>
              <a:cs typeface="Tw Cen MT"/>
            </a:endParaRPr>
          </a:p>
          <a:p>
            <a:pPr marL="240665" indent="-227965">
              <a:lnSpc>
                <a:spcPct val="100000"/>
              </a:lnSpc>
              <a:spcBef>
                <a:spcPts val="300"/>
              </a:spcBef>
              <a:buFont typeface="Arial"/>
              <a:buChar char="•"/>
              <a:tabLst>
                <a:tab pos="240665" algn="l"/>
              </a:tabLst>
            </a:pPr>
            <a:r>
              <a:rPr sz="1400" dirty="0">
                <a:solidFill>
                  <a:schemeClr val="bg1"/>
                </a:solidFill>
                <a:latin typeface="Arial Nova"/>
                <a:cs typeface="Tw Cen MT"/>
              </a:rPr>
              <a:t>Government:</a:t>
            </a:r>
            <a:r>
              <a:rPr sz="1400" spc="-45" dirty="0">
                <a:solidFill>
                  <a:schemeClr val="bg1"/>
                </a:solidFill>
                <a:latin typeface="Arial Nova"/>
                <a:cs typeface="Tw Cen MT"/>
              </a:rPr>
              <a:t> </a:t>
            </a:r>
            <a:r>
              <a:rPr sz="1400" dirty="0">
                <a:solidFill>
                  <a:schemeClr val="bg1"/>
                </a:solidFill>
                <a:latin typeface="Arial Nova"/>
                <a:cs typeface="Tw Cen MT"/>
              </a:rPr>
              <a:t>FDA,</a:t>
            </a:r>
            <a:r>
              <a:rPr sz="1400" spc="-40" dirty="0">
                <a:solidFill>
                  <a:schemeClr val="bg1"/>
                </a:solidFill>
                <a:latin typeface="Arial Nova"/>
                <a:cs typeface="Tw Cen MT"/>
              </a:rPr>
              <a:t> </a:t>
            </a:r>
            <a:r>
              <a:rPr sz="1400" spc="-25" dirty="0">
                <a:solidFill>
                  <a:schemeClr val="bg1"/>
                </a:solidFill>
                <a:latin typeface="Arial Nova"/>
                <a:cs typeface="Tw Cen MT"/>
              </a:rPr>
              <a:t>NIH</a:t>
            </a:r>
            <a:endParaRPr sz="1400">
              <a:solidFill>
                <a:schemeClr val="bg1"/>
              </a:solidFill>
              <a:latin typeface="Arial Nova"/>
              <a:cs typeface="Tw Cen MT"/>
            </a:endParaRPr>
          </a:p>
          <a:p>
            <a:pPr marL="240665" indent="-227965">
              <a:lnSpc>
                <a:spcPct val="100000"/>
              </a:lnSpc>
              <a:spcBef>
                <a:spcPts val="300"/>
              </a:spcBef>
              <a:buFont typeface="Arial"/>
              <a:buChar char="•"/>
              <a:tabLst>
                <a:tab pos="240665" algn="l"/>
              </a:tabLst>
            </a:pPr>
            <a:r>
              <a:rPr sz="1400" spc="-10" dirty="0">
                <a:solidFill>
                  <a:schemeClr val="bg1"/>
                </a:solidFill>
                <a:latin typeface="Arial Nova"/>
                <a:cs typeface="Tw Cen MT"/>
              </a:rPr>
              <a:t>Executives,</a:t>
            </a:r>
            <a:r>
              <a:rPr sz="1400" spc="-20" dirty="0">
                <a:solidFill>
                  <a:schemeClr val="bg1"/>
                </a:solidFill>
                <a:latin typeface="Arial Nova"/>
                <a:cs typeface="Tw Cen MT"/>
              </a:rPr>
              <a:t> </a:t>
            </a:r>
            <a:r>
              <a:rPr sz="1400" spc="-10" dirty="0">
                <a:solidFill>
                  <a:schemeClr val="bg1"/>
                </a:solidFill>
                <a:latin typeface="Arial Nova"/>
                <a:cs typeface="Tw Cen MT"/>
              </a:rPr>
              <a:t>Investors</a:t>
            </a:r>
            <a:endParaRPr sz="1400">
              <a:solidFill>
                <a:schemeClr val="bg1"/>
              </a:solidFill>
              <a:latin typeface="Arial Nova"/>
              <a:cs typeface="Tw Cen MT"/>
            </a:endParaRPr>
          </a:p>
          <a:p>
            <a:pPr marL="240665" indent="-227965">
              <a:lnSpc>
                <a:spcPct val="100000"/>
              </a:lnSpc>
              <a:spcBef>
                <a:spcPts val="300"/>
              </a:spcBef>
              <a:buFont typeface="Arial"/>
              <a:buChar char="•"/>
              <a:tabLst>
                <a:tab pos="240665" algn="l"/>
              </a:tabLst>
            </a:pPr>
            <a:r>
              <a:rPr sz="1400" dirty="0">
                <a:solidFill>
                  <a:schemeClr val="bg1"/>
                </a:solidFill>
                <a:latin typeface="Arial Nova"/>
                <a:cs typeface="Tw Cen MT"/>
              </a:rPr>
              <a:t>MedTech,</a:t>
            </a:r>
            <a:r>
              <a:rPr sz="1400" spc="-65" dirty="0">
                <a:solidFill>
                  <a:schemeClr val="bg1"/>
                </a:solidFill>
                <a:latin typeface="Arial Nova"/>
                <a:cs typeface="Tw Cen MT"/>
              </a:rPr>
              <a:t> </a:t>
            </a:r>
            <a:r>
              <a:rPr sz="1400" dirty="0">
                <a:solidFill>
                  <a:schemeClr val="bg1"/>
                </a:solidFill>
                <a:latin typeface="Arial Nova"/>
                <a:cs typeface="Tw Cen MT"/>
              </a:rPr>
              <a:t>Tech,</a:t>
            </a:r>
            <a:r>
              <a:rPr sz="1400" spc="-65" dirty="0">
                <a:solidFill>
                  <a:schemeClr val="bg1"/>
                </a:solidFill>
                <a:latin typeface="Arial Nova"/>
                <a:cs typeface="Tw Cen MT"/>
              </a:rPr>
              <a:t> </a:t>
            </a:r>
            <a:r>
              <a:rPr sz="1400" dirty="0">
                <a:solidFill>
                  <a:schemeClr val="bg1"/>
                </a:solidFill>
                <a:latin typeface="Arial Nova"/>
                <a:cs typeface="Tw Cen MT"/>
              </a:rPr>
              <a:t>Health</a:t>
            </a:r>
            <a:r>
              <a:rPr sz="1400" spc="-50" dirty="0">
                <a:solidFill>
                  <a:schemeClr val="bg1"/>
                </a:solidFill>
                <a:latin typeface="Arial Nova"/>
                <a:cs typeface="Tw Cen MT"/>
              </a:rPr>
              <a:t> </a:t>
            </a:r>
            <a:r>
              <a:rPr sz="1400" dirty="0">
                <a:solidFill>
                  <a:schemeClr val="bg1"/>
                </a:solidFill>
                <a:latin typeface="Arial Nova"/>
                <a:cs typeface="Tw Cen MT"/>
              </a:rPr>
              <a:t>Tech,</a:t>
            </a:r>
            <a:r>
              <a:rPr sz="1400" spc="-70" dirty="0">
                <a:solidFill>
                  <a:schemeClr val="bg1"/>
                </a:solidFill>
                <a:latin typeface="Arial Nova"/>
                <a:cs typeface="Tw Cen MT"/>
              </a:rPr>
              <a:t> </a:t>
            </a:r>
            <a:r>
              <a:rPr sz="1400" dirty="0">
                <a:solidFill>
                  <a:schemeClr val="bg1"/>
                </a:solidFill>
                <a:latin typeface="Arial Nova"/>
                <a:cs typeface="Tw Cen MT"/>
              </a:rPr>
              <a:t>Big</a:t>
            </a:r>
            <a:r>
              <a:rPr sz="1400" spc="-50" dirty="0">
                <a:solidFill>
                  <a:schemeClr val="bg1"/>
                </a:solidFill>
                <a:latin typeface="Arial Nova"/>
                <a:cs typeface="Tw Cen MT"/>
              </a:rPr>
              <a:t> </a:t>
            </a:r>
            <a:r>
              <a:rPr sz="1400" spc="-20" dirty="0">
                <a:solidFill>
                  <a:schemeClr val="bg1"/>
                </a:solidFill>
                <a:latin typeface="Arial Nova"/>
                <a:cs typeface="Tw Cen MT"/>
              </a:rPr>
              <a:t>Tech</a:t>
            </a:r>
            <a:endParaRPr sz="1400">
              <a:solidFill>
                <a:schemeClr val="bg1"/>
              </a:solidFill>
              <a:latin typeface="Arial Nova"/>
              <a:cs typeface="Tw Cen MT"/>
            </a:endParaRPr>
          </a:p>
          <a:p>
            <a:pPr marL="241300" marR="5080" indent="-228600">
              <a:lnSpc>
                <a:spcPct val="100000"/>
              </a:lnSpc>
              <a:spcBef>
                <a:spcPts val="300"/>
              </a:spcBef>
              <a:buFont typeface="Arial"/>
              <a:buChar char="•"/>
              <a:tabLst>
                <a:tab pos="241300" algn="l"/>
              </a:tabLst>
            </a:pPr>
            <a:r>
              <a:rPr sz="1400" dirty="0">
                <a:solidFill>
                  <a:schemeClr val="bg1"/>
                </a:solidFill>
                <a:latin typeface="Arial Nova"/>
                <a:cs typeface="Tw Cen MT"/>
              </a:rPr>
              <a:t>The</a:t>
            </a:r>
            <a:r>
              <a:rPr sz="1400" spc="-35" dirty="0">
                <a:solidFill>
                  <a:schemeClr val="bg1"/>
                </a:solidFill>
                <a:latin typeface="Arial Nova"/>
                <a:cs typeface="Tw Cen MT"/>
              </a:rPr>
              <a:t> </a:t>
            </a:r>
            <a:r>
              <a:rPr sz="1400" dirty="0">
                <a:solidFill>
                  <a:schemeClr val="bg1"/>
                </a:solidFill>
                <a:latin typeface="Arial Nova"/>
                <a:cs typeface="Tw Cen MT"/>
              </a:rPr>
              <a:t>phenotype:</a:t>
            </a:r>
            <a:r>
              <a:rPr sz="1400" spc="-25" dirty="0">
                <a:solidFill>
                  <a:schemeClr val="bg1"/>
                </a:solidFill>
                <a:latin typeface="Arial Nova"/>
                <a:cs typeface="Tw Cen MT"/>
              </a:rPr>
              <a:t> </a:t>
            </a:r>
            <a:r>
              <a:rPr sz="1400" spc="-10" dirty="0">
                <a:solidFill>
                  <a:schemeClr val="bg1"/>
                </a:solidFill>
                <a:latin typeface="Arial Nova"/>
                <a:cs typeface="Tw Cen MT"/>
              </a:rPr>
              <a:t>Decision-</a:t>
            </a:r>
            <a:r>
              <a:rPr sz="1400" dirty="0">
                <a:solidFill>
                  <a:schemeClr val="bg1"/>
                </a:solidFill>
                <a:latin typeface="Arial Nova"/>
                <a:cs typeface="Tw Cen MT"/>
              </a:rPr>
              <a:t>Makers,</a:t>
            </a:r>
            <a:r>
              <a:rPr sz="1400" spc="-25" dirty="0">
                <a:solidFill>
                  <a:schemeClr val="bg1"/>
                </a:solidFill>
                <a:latin typeface="Arial Nova"/>
                <a:cs typeface="Tw Cen MT"/>
              </a:rPr>
              <a:t> </a:t>
            </a:r>
            <a:r>
              <a:rPr sz="1400" dirty="0">
                <a:solidFill>
                  <a:schemeClr val="bg1"/>
                </a:solidFill>
                <a:latin typeface="Arial Nova"/>
                <a:cs typeface="Tw Cen MT"/>
              </a:rPr>
              <a:t>Influencers,</a:t>
            </a:r>
            <a:r>
              <a:rPr sz="1400" spc="-25" dirty="0">
                <a:solidFill>
                  <a:schemeClr val="bg1"/>
                </a:solidFill>
                <a:latin typeface="Arial Nova"/>
                <a:cs typeface="Tw Cen MT"/>
              </a:rPr>
              <a:t> </a:t>
            </a:r>
            <a:r>
              <a:rPr sz="1400" spc="-10" dirty="0">
                <a:solidFill>
                  <a:schemeClr val="bg1"/>
                </a:solidFill>
                <a:latin typeface="Arial Nova"/>
                <a:cs typeface="Tw Cen MT"/>
              </a:rPr>
              <a:t>Experts, </a:t>
            </a:r>
            <a:r>
              <a:rPr sz="1400" dirty="0">
                <a:solidFill>
                  <a:schemeClr val="bg1"/>
                </a:solidFill>
                <a:latin typeface="Arial Nova"/>
                <a:cs typeface="Tw Cen MT"/>
              </a:rPr>
              <a:t>Innovators,</a:t>
            </a:r>
            <a:r>
              <a:rPr sz="1400" spc="-65" dirty="0">
                <a:solidFill>
                  <a:schemeClr val="bg1"/>
                </a:solidFill>
                <a:latin typeface="Arial Nova"/>
                <a:cs typeface="Tw Cen MT"/>
              </a:rPr>
              <a:t> </a:t>
            </a:r>
            <a:r>
              <a:rPr sz="1400" dirty="0">
                <a:solidFill>
                  <a:schemeClr val="bg1"/>
                </a:solidFill>
                <a:latin typeface="Arial Nova"/>
                <a:cs typeface="Tw Cen MT"/>
              </a:rPr>
              <a:t>Entrepreneurs,</a:t>
            </a:r>
            <a:r>
              <a:rPr sz="1400" spc="-65" dirty="0">
                <a:solidFill>
                  <a:schemeClr val="bg1"/>
                </a:solidFill>
                <a:latin typeface="Arial Nova"/>
                <a:cs typeface="Tw Cen MT"/>
              </a:rPr>
              <a:t> </a:t>
            </a:r>
            <a:r>
              <a:rPr sz="1400" spc="-25" dirty="0">
                <a:solidFill>
                  <a:schemeClr val="bg1"/>
                </a:solidFill>
                <a:latin typeface="Arial Nova"/>
                <a:cs typeface="Tw Cen MT"/>
              </a:rPr>
              <a:t>and</a:t>
            </a:r>
            <a:endParaRPr sz="1400">
              <a:solidFill>
                <a:schemeClr val="bg1"/>
              </a:solidFill>
              <a:latin typeface="Arial Nova"/>
              <a:cs typeface="Tw Cen MT"/>
            </a:endParaRPr>
          </a:p>
          <a:p>
            <a:pPr marL="241300">
              <a:lnSpc>
                <a:spcPts val="1920"/>
              </a:lnSpc>
            </a:pPr>
            <a:r>
              <a:rPr sz="1400" dirty="0">
                <a:solidFill>
                  <a:schemeClr val="bg1"/>
                </a:solidFill>
                <a:latin typeface="Arial Nova"/>
                <a:cs typeface="Tw Cen MT"/>
              </a:rPr>
              <a:t>Solution-</a:t>
            </a:r>
            <a:r>
              <a:rPr sz="1400" spc="-60" dirty="0">
                <a:solidFill>
                  <a:schemeClr val="bg1"/>
                </a:solidFill>
                <a:latin typeface="Arial Nova"/>
                <a:cs typeface="Tw Cen MT"/>
              </a:rPr>
              <a:t> </a:t>
            </a:r>
            <a:r>
              <a:rPr sz="1400" dirty="0">
                <a:solidFill>
                  <a:schemeClr val="bg1"/>
                </a:solidFill>
                <a:latin typeface="Arial Nova"/>
                <a:cs typeface="Tw Cen MT"/>
              </a:rPr>
              <a:t>Driven</a:t>
            </a:r>
            <a:r>
              <a:rPr sz="1400" spc="-35" dirty="0">
                <a:solidFill>
                  <a:schemeClr val="bg1"/>
                </a:solidFill>
                <a:latin typeface="Arial Nova"/>
                <a:cs typeface="Tw Cen MT"/>
              </a:rPr>
              <a:t> </a:t>
            </a:r>
            <a:r>
              <a:rPr sz="1400" spc="-10" dirty="0">
                <a:solidFill>
                  <a:schemeClr val="bg1"/>
                </a:solidFill>
                <a:latin typeface="Arial Nova"/>
                <a:cs typeface="Tw Cen MT"/>
              </a:rPr>
              <a:t>Leaders</a:t>
            </a:r>
            <a:endParaRPr sz="1400">
              <a:solidFill>
                <a:schemeClr val="bg1"/>
              </a:solidFill>
              <a:latin typeface="Arial Nova"/>
              <a:cs typeface="Tw Cen MT"/>
            </a:endParaRPr>
          </a:p>
        </p:txBody>
      </p:sp>
    </p:spTree>
    <p:extLst>
      <p:ext uri="{BB962C8B-B14F-4D97-AF65-F5344CB8AC3E}">
        <p14:creationId xmlns:p14="http://schemas.microsoft.com/office/powerpoint/2010/main" val="42907064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A5E1550-A8DF-A2E4-4B5F-C610BDF96F31}"/>
              </a:ext>
            </a:extLst>
          </p:cNvPr>
          <p:cNvSpPr/>
          <p:nvPr/>
        </p:nvSpPr>
        <p:spPr>
          <a:xfrm>
            <a:off x="0" y="0"/>
            <a:ext cx="12192000"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2">
            <a:extLst>
              <a:ext uri="{FF2B5EF4-FFF2-40B4-BE49-F238E27FC236}">
                <a16:creationId xmlns:a16="http://schemas.microsoft.com/office/drawing/2014/main" id="{1282E239-5AE6-B481-0777-62C0A67F4DFB}"/>
              </a:ext>
            </a:extLst>
          </p:cNvPr>
          <p:cNvSpPr>
            <a:spLocks noChangeArrowheads="1"/>
          </p:cNvSpPr>
          <p:nvPr/>
        </p:nvSpPr>
        <p:spPr bwMode="auto">
          <a:xfrm>
            <a:off x="5235879" y="2864346"/>
            <a:ext cx="1247470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2" name="Picture 1" descr="A logo with a black background&#10;&#10;Description automatically generated">
            <a:extLst>
              <a:ext uri="{FF2B5EF4-FFF2-40B4-BE49-F238E27FC236}">
                <a16:creationId xmlns:a16="http://schemas.microsoft.com/office/drawing/2014/main" id="{FA7569CD-9895-9B66-E92F-00415B707AE8}"/>
              </a:ext>
            </a:extLst>
          </p:cNvPr>
          <p:cNvPicPr>
            <a:picLocks noChangeAspect="1"/>
          </p:cNvPicPr>
          <p:nvPr/>
        </p:nvPicPr>
        <p:blipFill>
          <a:blip r:embed="rId2"/>
          <a:stretch>
            <a:fillRect/>
          </a:stretch>
        </p:blipFill>
        <p:spPr>
          <a:xfrm>
            <a:off x="861391" y="239204"/>
            <a:ext cx="3658978" cy="2858882"/>
          </a:xfrm>
          <a:prstGeom prst="rect">
            <a:avLst/>
          </a:prstGeom>
        </p:spPr>
      </p:pic>
      <p:sp>
        <p:nvSpPr>
          <p:cNvPr id="3" name="object 2">
            <a:extLst>
              <a:ext uri="{FF2B5EF4-FFF2-40B4-BE49-F238E27FC236}">
                <a16:creationId xmlns:a16="http://schemas.microsoft.com/office/drawing/2014/main" id="{3B581916-08C3-5D2E-9ABA-4D8E986BE7CA}"/>
              </a:ext>
            </a:extLst>
          </p:cNvPr>
          <p:cNvSpPr txBox="1">
            <a:spLocks/>
          </p:cNvSpPr>
          <p:nvPr/>
        </p:nvSpPr>
        <p:spPr>
          <a:xfrm>
            <a:off x="5381760" y="541231"/>
            <a:ext cx="5948849" cy="504625"/>
          </a:xfrm>
          <a:prstGeom prst="rect">
            <a:avLst/>
          </a:prstGeom>
        </p:spPr>
        <p:txBody>
          <a:bodyPr vert="horz" wrap="square" lIns="0" tIns="12065" rIns="0" bIns="0" rtlCol="0" anchor="b">
            <a:spAutoFit/>
          </a:bodyPr>
          <a:lstStyle>
            <a:lvl1pPr algn="l" defTabSz="914400" rtl="0" eaLnBrk="1" latinLnBrk="0" hangingPunct="1">
              <a:lnSpc>
                <a:spcPct val="120000"/>
              </a:lnSpc>
              <a:spcBef>
                <a:spcPct val="0"/>
              </a:spcBef>
              <a:buNone/>
              <a:defRPr sz="3600" kern="1200" cap="all" spc="300" baseline="0">
                <a:solidFill>
                  <a:srgbClr val="FFFFFF"/>
                </a:solidFill>
                <a:highlight>
                  <a:srgbClr val="000000"/>
                </a:highlight>
                <a:latin typeface="+mj-lt"/>
                <a:ea typeface="+mj-ea"/>
                <a:cs typeface="+mj-cs"/>
              </a:defRPr>
            </a:lvl1pPr>
          </a:lstStyle>
          <a:p>
            <a:pPr marL="12700">
              <a:lnSpc>
                <a:spcPct val="100000"/>
              </a:lnSpc>
              <a:spcBef>
                <a:spcPts val="95"/>
              </a:spcBef>
            </a:pPr>
            <a:r>
              <a:rPr lang="en-US" sz="3200" b="1" dirty="0">
                <a:solidFill>
                  <a:schemeClr val="bg1">
                    <a:lumMod val="65000"/>
                  </a:schemeClr>
                </a:solidFill>
                <a:latin typeface="Avenir Next"/>
              </a:rPr>
              <a:t>TEAM HRX</a:t>
            </a:r>
            <a:endParaRPr lang="en-US" sz="3200" b="1" dirty="0">
              <a:solidFill>
                <a:schemeClr val="bg1">
                  <a:lumMod val="65000"/>
                </a:schemeClr>
              </a:solidFill>
              <a:latin typeface="Avenir Next" panose="020B0503020202020204" pitchFamily="34" charset="0"/>
            </a:endParaRPr>
          </a:p>
        </p:txBody>
      </p:sp>
      <p:sp>
        <p:nvSpPr>
          <p:cNvPr id="4" name="Text Placeholder 5">
            <a:extLst>
              <a:ext uri="{FF2B5EF4-FFF2-40B4-BE49-F238E27FC236}">
                <a16:creationId xmlns:a16="http://schemas.microsoft.com/office/drawing/2014/main" id="{1B17AA9F-D8F9-8F25-1EC1-6AFCE83F6202}"/>
              </a:ext>
            </a:extLst>
          </p:cNvPr>
          <p:cNvSpPr txBox="1">
            <a:spLocks/>
          </p:cNvSpPr>
          <p:nvPr/>
        </p:nvSpPr>
        <p:spPr>
          <a:xfrm>
            <a:off x="5394385" y="1144301"/>
            <a:ext cx="6164042" cy="2239587"/>
          </a:xfrm>
          <a:prstGeom prst="rect">
            <a:avLst/>
          </a:prstGeom>
        </p:spPr>
        <p:txBody>
          <a:bodyPr vert="horz" wrap="square" lIns="0" tIns="0" rIns="0" bIns="0" rtlCol="0" anchor="t">
            <a:spAutoFit/>
          </a:bodyPr>
          <a:lstStyle>
            <a:lvl1pPr marL="228600" indent="-228600" algn="l" defTabSz="914400" rtl="0" eaLnBrk="1" latinLnBrk="0" hangingPunct="1">
              <a:lnSpc>
                <a:spcPct val="120000"/>
              </a:lnSpc>
              <a:spcBef>
                <a:spcPts val="1000"/>
              </a:spcBef>
              <a:buClr>
                <a:schemeClr val="tx1"/>
              </a:buClr>
              <a:buSzPct val="75000"/>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Clr>
                <a:schemeClr val="tx1"/>
              </a:buClr>
              <a:buSzPct val="75000"/>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Clr>
                <a:schemeClr val="tx1"/>
              </a:buClr>
              <a:buSzPct val="75000"/>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Clr>
                <a:schemeClr val="tx1"/>
              </a:buClr>
              <a:buSzPct val="75000"/>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Clr>
                <a:schemeClr val="tx1"/>
              </a:buClr>
              <a:buSzPct val="75000"/>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b="1" dirty="0">
                <a:solidFill>
                  <a:srgbClr val="1F4F77"/>
                </a:solidFill>
                <a:latin typeface="Avenir Next" panose="020B0503020202020204" pitchFamily="34" charset="0"/>
              </a:rPr>
              <a:t>Executive Producers: </a:t>
            </a:r>
          </a:p>
          <a:p>
            <a:pPr marL="0" indent="0">
              <a:buNone/>
            </a:pPr>
            <a:r>
              <a:rPr lang="en-US" sz="2400" b="1" dirty="0">
                <a:solidFill>
                  <a:schemeClr val="bg1"/>
                </a:solidFill>
                <a:latin typeface="Avenir Next" panose="020B0503020202020204" pitchFamily="34" charset="0"/>
              </a:rPr>
              <a:t>Sana Al-Khatib</a:t>
            </a:r>
            <a:r>
              <a:rPr lang="en-US" sz="2400" dirty="0">
                <a:solidFill>
                  <a:schemeClr val="bg1">
                    <a:lumMod val="65000"/>
                  </a:schemeClr>
                </a:solidFill>
                <a:latin typeface="Avenir Next" panose="020B0503020202020204" pitchFamily="34" charset="0"/>
              </a:rPr>
              <a:t>, MD, MHS, FHRS, CCDS</a:t>
            </a:r>
          </a:p>
          <a:p>
            <a:pPr marL="0" indent="0">
              <a:buNone/>
            </a:pPr>
            <a:r>
              <a:rPr lang="en-US" sz="2400" b="1" dirty="0">
                <a:solidFill>
                  <a:schemeClr val="bg1"/>
                </a:solidFill>
                <a:latin typeface="Avenir Next" panose="020B0503020202020204" pitchFamily="34" charset="0"/>
              </a:rPr>
              <a:t>Jag Singh</a:t>
            </a:r>
            <a:r>
              <a:rPr lang="en-US" sz="2400" dirty="0">
                <a:solidFill>
                  <a:schemeClr val="bg1"/>
                </a:solidFill>
                <a:latin typeface="Avenir Next" panose="020B0503020202020204" pitchFamily="34" charset="0"/>
              </a:rPr>
              <a:t>, MD</a:t>
            </a:r>
            <a:r>
              <a:rPr lang="en-US" sz="2400" dirty="0">
                <a:solidFill>
                  <a:schemeClr val="bg1">
                    <a:lumMod val="65000"/>
                  </a:schemeClr>
                </a:solidFill>
                <a:latin typeface="Avenir Next" panose="020B0503020202020204" pitchFamily="34" charset="0"/>
              </a:rPr>
              <a:t>, PhD, FHRS</a:t>
            </a:r>
          </a:p>
          <a:p>
            <a:pPr marL="0" indent="0">
              <a:buNone/>
            </a:pPr>
            <a:r>
              <a:rPr lang="en-US" sz="1400" b="1" dirty="0">
                <a:solidFill>
                  <a:srgbClr val="1F4F77"/>
                </a:solidFill>
                <a:latin typeface="Avenir Next" panose="020B0503020202020204" pitchFamily="34" charset="0"/>
              </a:rPr>
              <a:t>Producer: </a:t>
            </a:r>
            <a:r>
              <a:rPr lang="en-US" b="1" dirty="0">
                <a:solidFill>
                  <a:schemeClr val="bg1"/>
                </a:solidFill>
                <a:latin typeface="Avenir Next" panose="020B0503020202020204" pitchFamily="34" charset="0"/>
              </a:rPr>
              <a:t>Jennifer </a:t>
            </a:r>
            <a:r>
              <a:rPr lang="pt-BR" b="1" dirty="0">
                <a:solidFill>
                  <a:schemeClr val="bg1"/>
                </a:solidFill>
                <a:latin typeface="Avenir Next" panose="020B0503020202020204" pitchFamily="34" charset="0"/>
              </a:rPr>
              <a:t>N. </a:t>
            </a:r>
            <a:r>
              <a:rPr lang="pt-BR" b="1" dirty="0" err="1">
                <a:solidFill>
                  <a:schemeClr val="bg1"/>
                </a:solidFill>
                <a:latin typeface="Avenir Next" panose="020B0503020202020204" pitchFamily="34" charset="0"/>
              </a:rPr>
              <a:t>Avari</a:t>
            </a:r>
            <a:r>
              <a:rPr lang="pt-BR" b="1" dirty="0">
                <a:solidFill>
                  <a:schemeClr val="bg1"/>
                </a:solidFill>
                <a:latin typeface="Avenir Next" panose="020B0503020202020204" pitchFamily="34" charset="0"/>
              </a:rPr>
              <a:t> Silva</a:t>
            </a:r>
            <a:r>
              <a:rPr lang="pt-BR" dirty="0">
                <a:solidFill>
                  <a:schemeClr val="bg1">
                    <a:lumMod val="65000"/>
                  </a:schemeClr>
                </a:solidFill>
                <a:latin typeface="Avenir Next" panose="020B0503020202020204" pitchFamily="34" charset="0"/>
              </a:rPr>
              <a:t>, MD, FHRS, CEPS-P</a:t>
            </a:r>
          </a:p>
          <a:p>
            <a:pPr marL="457200" indent="-457200">
              <a:buFont typeface="Wingdings" panose="05000000000000000000" pitchFamily="2" charset="2"/>
              <a:buChar char="Ø"/>
            </a:pPr>
            <a:endParaRPr lang="en-US" sz="1200" dirty="0">
              <a:solidFill>
                <a:schemeClr val="bg1"/>
              </a:solidFill>
              <a:latin typeface="Avenir Next" panose="020B0503020202020204" pitchFamily="34" charset="0"/>
            </a:endParaRPr>
          </a:p>
        </p:txBody>
      </p:sp>
      <p:sp>
        <p:nvSpPr>
          <p:cNvPr id="10" name="object 2">
            <a:extLst>
              <a:ext uri="{FF2B5EF4-FFF2-40B4-BE49-F238E27FC236}">
                <a16:creationId xmlns:a16="http://schemas.microsoft.com/office/drawing/2014/main" id="{AD8A8F8F-22EB-234E-6051-20BAA4481373}"/>
              </a:ext>
            </a:extLst>
          </p:cNvPr>
          <p:cNvSpPr/>
          <p:nvPr/>
        </p:nvSpPr>
        <p:spPr>
          <a:xfrm>
            <a:off x="403194" y="3096816"/>
            <a:ext cx="11449050" cy="1270"/>
          </a:xfrm>
          <a:custGeom>
            <a:avLst/>
            <a:gdLst/>
            <a:ahLst/>
            <a:cxnLst/>
            <a:rect l="l" t="t" r="r" b="b"/>
            <a:pathLst>
              <a:path w="11449050" h="1269">
                <a:moveTo>
                  <a:pt x="0" y="0"/>
                </a:moveTo>
                <a:lnTo>
                  <a:pt x="11449050" y="762"/>
                </a:lnTo>
              </a:path>
            </a:pathLst>
          </a:custGeom>
          <a:ln w="12699">
            <a:solidFill>
              <a:srgbClr val="767070"/>
            </a:solidFill>
          </a:ln>
        </p:spPr>
        <p:txBody>
          <a:bodyPr wrap="square" lIns="0" tIns="0" rIns="0" bIns="0" rtlCol="0"/>
          <a:lstStyle/>
          <a:p>
            <a:endParaRPr/>
          </a:p>
        </p:txBody>
      </p:sp>
      <p:sp>
        <p:nvSpPr>
          <p:cNvPr id="12" name="object 2">
            <a:extLst>
              <a:ext uri="{FF2B5EF4-FFF2-40B4-BE49-F238E27FC236}">
                <a16:creationId xmlns:a16="http://schemas.microsoft.com/office/drawing/2014/main" id="{CBBA8B0F-156C-5465-876C-130B7B6875AB}"/>
              </a:ext>
            </a:extLst>
          </p:cNvPr>
          <p:cNvSpPr txBox="1">
            <a:spLocks/>
          </p:cNvSpPr>
          <p:nvPr/>
        </p:nvSpPr>
        <p:spPr>
          <a:xfrm>
            <a:off x="976045" y="3294255"/>
            <a:ext cx="6400590" cy="319959"/>
          </a:xfrm>
          <a:prstGeom prst="rect">
            <a:avLst/>
          </a:prstGeom>
        </p:spPr>
        <p:txBody>
          <a:bodyPr vert="horz" wrap="square" lIns="0" tIns="12065" rIns="0" bIns="0" rtlCol="0" anchor="b">
            <a:spAutoFit/>
          </a:bodyPr>
          <a:lstStyle>
            <a:lvl1pPr algn="l" defTabSz="914400" rtl="0" eaLnBrk="1" latinLnBrk="0" hangingPunct="1">
              <a:lnSpc>
                <a:spcPct val="120000"/>
              </a:lnSpc>
              <a:spcBef>
                <a:spcPct val="0"/>
              </a:spcBef>
              <a:buNone/>
              <a:defRPr sz="3600" kern="1200" cap="all" spc="300" baseline="0">
                <a:solidFill>
                  <a:srgbClr val="FFFFFF"/>
                </a:solidFill>
                <a:highlight>
                  <a:srgbClr val="000000"/>
                </a:highlight>
                <a:latin typeface="+mj-lt"/>
                <a:ea typeface="+mj-ea"/>
                <a:cs typeface="+mj-cs"/>
              </a:defRPr>
            </a:lvl1pPr>
          </a:lstStyle>
          <a:p>
            <a:pPr marL="12700">
              <a:lnSpc>
                <a:spcPct val="100000"/>
              </a:lnSpc>
              <a:spcBef>
                <a:spcPts val="95"/>
              </a:spcBef>
            </a:pPr>
            <a:r>
              <a:rPr lang="en-US" sz="2000" b="1" cap="none" spc="0" dirty="0">
                <a:solidFill>
                  <a:srgbClr val="1F4F77"/>
                </a:solidFill>
                <a:latin typeface="Avenir Next" panose="020B0503020202020204" pitchFamily="34" charset="0"/>
              </a:rPr>
              <a:t>The Streams</a:t>
            </a:r>
          </a:p>
        </p:txBody>
      </p:sp>
      <p:sp>
        <p:nvSpPr>
          <p:cNvPr id="14" name="TextBox 13">
            <a:extLst>
              <a:ext uri="{FF2B5EF4-FFF2-40B4-BE49-F238E27FC236}">
                <a16:creationId xmlns:a16="http://schemas.microsoft.com/office/drawing/2014/main" id="{E5790D91-624F-D627-F31A-DC3209141E07}"/>
              </a:ext>
            </a:extLst>
          </p:cNvPr>
          <p:cNvSpPr txBox="1"/>
          <p:nvPr/>
        </p:nvSpPr>
        <p:spPr>
          <a:xfrm>
            <a:off x="861391" y="3863083"/>
            <a:ext cx="11066906" cy="2585323"/>
          </a:xfrm>
          <a:prstGeom prst="rect">
            <a:avLst/>
          </a:prstGeom>
          <a:noFill/>
        </p:spPr>
        <p:txBody>
          <a:bodyPr wrap="square" lIns="91440" tIns="45720" rIns="91440" bIns="45720" rtlCol="0" anchor="t">
            <a:spAutoFit/>
          </a:bodyPr>
          <a:lstStyle/>
          <a:p>
            <a:r>
              <a:rPr lang="pt-BR" b="1" dirty="0">
                <a:solidFill>
                  <a:srgbClr val="1F4F77"/>
                </a:solidFill>
                <a:latin typeface="Avenir Next" panose="020B0503020202020204" pitchFamily="34" charset="0"/>
              </a:rPr>
              <a:t>Business </a:t>
            </a:r>
            <a:r>
              <a:rPr lang="pt-BR" b="1" dirty="0" err="1">
                <a:solidFill>
                  <a:srgbClr val="1F4F77"/>
                </a:solidFill>
                <a:latin typeface="Avenir Next" panose="020B0503020202020204" pitchFamily="34" charset="0"/>
              </a:rPr>
              <a:t>of</a:t>
            </a:r>
            <a:r>
              <a:rPr lang="pt-BR" b="1" dirty="0">
                <a:solidFill>
                  <a:srgbClr val="1F4F77"/>
                </a:solidFill>
                <a:latin typeface="Avenir Next" panose="020B0503020202020204" pitchFamily="34" charset="0"/>
              </a:rPr>
              <a:t> Digital Health </a:t>
            </a:r>
            <a:r>
              <a:rPr lang="pt-BR" b="1" dirty="0" err="1">
                <a:solidFill>
                  <a:srgbClr val="1F4F77"/>
                </a:solidFill>
                <a:latin typeface="Avenir Next" panose="020B0503020202020204" pitchFamily="34" charset="0"/>
              </a:rPr>
              <a:t>Content</a:t>
            </a:r>
            <a:r>
              <a:rPr lang="pt-BR" b="1" dirty="0">
                <a:solidFill>
                  <a:srgbClr val="1F4F77"/>
                </a:solidFill>
                <a:latin typeface="Avenir Next" panose="020B0503020202020204" pitchFamily="34" charset="0"/>
              </a:rPr>
              <a:t> Team:</a:t>
            </a:r>
            <a:r>
              <a:rPr lang="pt-BR" dirty="0">
                <a:solidFill>
                  <a:srgbClr val="1F4F77"/>
                </a:solidFill>
                <a:latin typeface="Avenir Next" panose="020B0503020202020204" pitchFamily="34" charset="0"/>
              </a:rPr>
              <a:t> </a:t>
            </a:r>
          </a:p>
          <a:p>
            <a:pPr lvl="1"/>
            <a:r>
              <a:rPr lang="en-US" b="1" dirty="0">
                <a:solidFill>
                  <a:schemeClr val="bg1"/>
                </a:solidFill>
                <a:latin typeface="Avenir Next"/>
              </a:rPr>
              <a:t>Nassir </a:t>
            </a:r>
            <a:r>
              <a:rPr lang="en-US" b="1" dirty="0" err="1">
                <a:solidFill>
                  <a:schemeClr val="bg1"/>
                </a:solidFill>
                <a:latin typeface="Avenir Next"/>
              </a:rPr>
              <a:t>Marrouche</a:t>
            </a:r>
            <a:r>
              <a:rPr lang="en-US" dirty="0">
                <a:solidFill>
                  <a:schemeClr val="bg1">
                    <a:lumMod val="65000"/>
                  </a:schemeClr>
                </a:solidFill>
                <a:latin typeface="Avenir Next"/>
              </a:rPr>
              <a:t>, MD; </a:t>
            </a:r>
            <a:r>
              <a:rPr lang="en-US" b="1" dirty="0">
                <a:solidFill>
                  <a:schemeClr val="bg1"/>
                </a:solidFill>
                <a:latin typeface="Avenir Next"/>
              </a:rPr>
              <a:t>Janet Han</a:t>
            </a:r>
            <a:r>
              <a:rPr lang="en-US" dirty="0">
                <a:solidFill>
                  <a:schemeClr val="bg1">
                    <a:lumMod val="65000"/>
                  </a:schemeClr>
                </a:solidFill>
                <a:latin typeface="Avenir Next"/>
              </a:rPr>
              <a:t>, MD; </a:t>
            </a:r>
            <a:r>
              <a:rPr lang="en-US" b="1" dirty="0">
                <a:solidFill>
                  <a:schemeClr val="bg1"/>
                </a:solidFill>
                <a:latin typeface="Avenir Next"/>
              </a:rPr>
              <a:t>Hamid Ghanbari</a:t>
            </a:r>
            <a:r>
              <a:rPr lang="en-US" dirty="0">
                <a:solidFill>
                  <a:schemeClr val="bg1">
                    <a:lumMod val="65000"/>
                  </a:schemeClr>
                </a:solidFill>
                <a:latin typeface="Avenir Next"/>
              </a:rPr>
              <a:t>, MD; </a:t>
            </a:r>
            <a:r>
              <a:rPr lang="en-US" b="1" dirty="0">
                <a:solidFill>
                  <a:schemeClr val="bg1"/>
                </a:solidFill>
                <a:latin typeface="Avenir Next"/>
              </a:rPr>
              <a:t>Adrian Hernandez</a:t>
            </a:r>
            <a:r>
              <a:rPr lang="en-US" dirty="0">
                <a:solidFill>
                  <a:schemeClr val="bg1">
                    <a:lumMod val="65000"/>
                  </a:schemeClr>
                </a:solidFill>
                <a:latin typeface="Avenir Next"/>
              </a:rPr>
              <a:t>, MD; </a:t>
            </a:r>
            <a:endParaRPr lang="en-US" dirty="0">
              <a:solidFill>
                <a:schemeClr val="bg1">
                  <a:lumMod val="65000"/>
                </a:schemeClr>
              </a:solidFill>
              <a:latin typeface="Avenir Next" panose="020B0503020202020204" pitchFamily="34" charset="0"/>
            </a:endParaRPr>
          </a:p>
          <a:p>
            <a:pPr lvl="1"/>
            <a:r>
              <a:rPr lang="en-US" b="1" dirty="0">
                <a:solidFill>
                  <a:schemeClr val="bg1"/>
                </a:solidFill>
                <a:latin typeface="Avenir Next" panose="020B0503020202020204" pitchFamily="34" charset="0"/>
              </a:rPr>
              <a:t>Kenneth Nelson</a:t>
            </a:r>
            <a:r>
              <a:rPr lang="en-US" dirty="0">
                <a:solidFill>
                  <a:schemeClr val="bg1">
                    <a:lumMod val="65000"/>
                  </a:schemeClr>
                </a:solidFill>
                <a:latin typeface="Avenir Next" panose="020B0503020202020204" pitchFamily="34" charset="0"/>
              </a:rPr>
              <a:t>; </a:t>
            </a:r>
            <a:r>
              <a:rPr lang="en-US" b="1" dirty="0">
                <a:solidFill>
                  <a:schemeClr val="bg1"/>
                </a:solidFill>
                <a:latin typeface="Avenir Next" panose="020B0503020202020204" pitchFamily="34" charset="0"/>
              </a:rPr>
              <a:t>Noemi Ray </a:t>
            </a:r>
          </a:p>
          <a:p>
            <a:r>
              <a:rPr lang="en-US" b="1" dirty="0">
                <a:solidFill>
                  <a:srgbClr val="1F4F77"/>
                </a:solidFill>
                <a:latin typeface="Avenir Next" panose="020B0503020202020204" pitchFamily="34" charset="0"/>
              </a:rPr>
              <a:t>Digital Patient Experience Content Team:</a:t>
            </a:r>
          </a:p>
          <a:p>
            <a:pPr lvl="1"/>
            <a:r>
              <a:rPr lang="en-US" b="1" dirty="0">
                <a:solidFill>
                  <a:schemeClr val="bg1"/>
                </a:solidFill>
                <a:latin typeface="Avenir Next"/>
              </a:rPr>
              <a:t>Suneet Mittal</a:t>
            </a:r>
            <a:r>
              <a:rPr lang="en-US" dirty="0">
                <a:solidFill>
                  <a:schemeClr val="bg1">
                    <a:lumMod val="65000"/>
                  </a:schemeClr>
                </a:solidFill>
                <a:latin typeface="Avenir Next"/>
              </a:rPr>
              <a:t>, MD; </a:t>
            </a:r>
            <a:r>
              <a:rPr lang="en-US" b="1" dirty="0">
                <a:solidFill>
                  <a:schemeClr val="bg1"/>
                </a:solidFill>
                <a:latin typeface="Avenir Next"/>
              </a:rPr>
              <a:t>Brynn Dechert-Crooks</a:t>
            </a:r>
            <a:r>
              <a:rPr lang="en-US" dirty="0">
                <a:solidFill>
                  <a:schemeClr val="bg1">
                    <a:lumMod val="65000"/>
                  </a:schemeClr>
                </a:solidFill>
                <a:latin typeface="Avenir Next"/>
              </a:rPr>
              <a:t>, </a:t>
            </a:r>
            <a:r>
              <a:rPr lang="en-US" b="0" i="0" dirty="0">
                <a:solidFill>
                  <a:schemeClr val="bg1">
                    <a:lumMod val="65000"/>
                  </a:schemeClr>
                </a:solidFill>
                <a:effectLst/>
                <a:latin typeface="Avenir Next"/>
              </a:rPr>
              <a:t>APN, FHRS, CCDS</a:t>
            </a:r>
            <a:r>
              <a:rPr lang="en-US" dirty="0">
                <a:solidFill>
                  <a:schemeClr val="bg1">
                    <a:lumMod val="65000"/>
                  </a:schemeClr>
                </a:solidFill>
                <a:latin typeface="Avenir Next"/>
              </a:rPr>
              <a:t>; </a:t>
            </a:r>
            <a:r>
              <a:rPr lang="en-US" b="1" dirty="0">
                <a:solidFill>
                  <a:schemeClr val="bg1"/>
                </a:solidFill>
                <a:latin typeface="Avenir Next"/>
              </a:rPr>
              <a:t>Abhinav Sharma</a:t>
            </a:r>
            <a:r>
              <a:rPr lang="en-US" dirty="0">
                <a:solidFill>
                  <a:schemeClr val="bg1">
                    <a:lumMod val="65000"/>
                  </a:schemeClr>
                </a:solidFill>
                <a:latin typeface="Avenir Next"/>
              </a:rPr>
              <a:t>, MD; </a:t>
            </a:r>
            <a:endParaRPr lang="en-US" dirty="0">
              <a:solidFill>
                <a:schemeClr val="bg1">
                  <a:lumMod val="65000"/>
                </a:schemeClr>
              </a:solidFill>
              <a:latin typeface="Avenir Next" panose="020B0503020202020204" pitchFamily="34" charset="0"/>
            </a:endParaRPr>
          </a:p>
          <a:p>
            <a:pPr lvl="1"/>
            <a:r>
              <a:rPr lang="en-US" b="1" dirty="0">
                <a:solidFill>
                  <a:schemeClr val="bg1"/>
                </a:solidFill>
                <a:latin typeface="Avenir Next" panose="020B0503020202020204" pitchFamily="34" charset="0"/>
              </a:rPr>
              <a:t>Manish Wadhwa</a:t>
            </a:r>
            <a:r>
              <a:rPr lang="en-US" dirty="0">
                <a:solidFill>
                  <a:schemeClr val="bg1">
                    <a:lumMod val="65000"/>
                  </a:schemeClr>
                </a:solidFill>
                <a:latin typeface="Avenir Next" panose="020B0503020202020204" pitchFamily="34" charset="0"/>
              </a:rPr>
              <a:t>, MD, </a:t>
            </a:r>
            <a:r>
              <a:rPr lang="en-US" b="1" dirty="0" err="1">
                <a:solidFill>
                  <a:schemeClr val="bg1"/>
                </a:solidFill>
                <a:latin typeface="Avenir Next" panose="020B0503020202020204" pitchFamily="34" charset="0"/>
              </a:rPr>
              <a:t>Sacchin</a:t>
            </a:r>
            <a:r>
              <a:rPr lang="en-US" b="1" dirty="0">
                <a:solidFill>
                  <a:schemeClr val="bg1"/>
                </a:solidFill>
                <a:latin typeface="Avenir Next" panose="020B0503020202020204" pitchFamily="34" charset="0"/>
              </a:rPr>
              <a:t> </a:t>
            </a:r>
            <a:r>
              <a:rPr lang="en-US" b="1" dirty="0" err="1">
                <a:solidFill>
                  <a:schemeClr val="bg1"/>
                </a:solidFill>
                <a:latin typeface="Avenir Next" panose="020B0503020202020204" pitchFamily="34" charset="0"/>
              </a:rPr>
              <a:t>Vadodaria</a:t>
            </a:r>
            <a:endParaRPr lang="en-US" b="1" dirty="0">
              <a:solidFill>
                <a:schemeClr val="bg1"/>
              </a:solidFill>
              <a:latin typeface="Avenir Next" panose="020B0503020202020204" pitchFamily="34" charset="0"/>
            </a:endParaRPr>
          </a:p>
          <a:p>
            <a:r>
              <a:rPr lang="en-US" b="1" dirty="0">
                <a:solidFill>
                  <a:srgbClr val="1F4F77"/>
                </a:solidFill>
                <a:latin typeface="Avenir Next" panose="020B0503020202020204" pitchFamily="34" charset="0"/>
              </a:rPr>
              <a:t>Health Technology &amp; Solutions Content Team:</a:t>
            </a:r>
          </a:p>
          <a:p>
            <a:pPr lvl="1"/>
            <a:r>
              <a:rPr lang="en-US" b="1" dirty="0">
                <a:solidFill>
                  <a:schemeClr val="bg1"/>
                </a:solidFill>
                <a:latin typeface="Avenir Next"/>
              </a:rPr>
              <a:t>Rod Passman</a:t>
            </a:r>
            <a:r>
              <a:rPr lang="en-US" dirty="0">
                <a:solidFill>
                  <a:schemeClr val="bg1">
                    <a:lumMod val="65000"/>
                  </a:schemeClr>
                </a:solidFill>
                <a:latin typeface="Avenir Next"/>
              </a:rPr>
              <a:t>, MD; </a:t>
            </a:r>
            <a:r>
              <a:rPr lang="en-US" b="1" dirty="0">
                <a:solidFill>
                  <a:schemeClr val="bg1"/>
                </a:solidFill>
                <a:latin typeface="Avenir Next"/>
              </a:rPr>
              <a:t>Andrew Sauer</a:t>
            </a:r>
            <a:r>
              <a:rPr lang="en-US" dirty="0">
                <a:solidFill>
                  <a:schemeClr val="bg1">
                    <a:lumMod val="65000"/>
                  </a:schemeClr>
                </a:solidFill>
                <a:latin typeface="Avenir Next"/>
              </a:rPr>
              <a:t>, MD; </a:t>
            </a:r>
            <a:r>
              <a:rPr lang="en-US" b="1" dirty="0">
                <a:solidFill>
                  <a:schemeClr val="bg1"/>
                </a:solidFill>
                <a:latin typeface="Avenir Next"/>
              </a:rPr>
              <a:t>Jodi Eddy</a:t>
            </a:r>
            <a:r>
              <a:rPr lang="en-US" dirty="0">
                <a:solidFill>
                  <a:schemeClr val="bg1">
                    <a:lumMod val="65000"/>
                  </a:schemeClr>
                </a:solidFill>
                <a:latin typeface="Avenir Next"/>
              </a:rPr>
              <a:t>; </a:t>
            </a:r>
            <a:r>
              <a:rPr lang="en-US" b="1" dirty="0">
                <a:solidFill>
                  <a:schemeClr val="bg1"/>
                </a:solidFill>
                <a:latin typeface="Avenir Next"/>
              </a:rPr>
              <a:t>Sanjiv Narayan</a:t>
            </a:r>
            <a:r>
              <a:rPr lang="en-US" dirty="0">
                <a:solidFill>
                  <a:schemeClr val="bg1">
                    <a:lumMod val="65000"/>
                  </a:schemeClr>
                </a:solidFill>
                <a:latin typeface="Avenir Next"/>
              </a:rPr>
              <a:t>, MD; </a:t>
            </a:r>
            <a:r>
              <a:rPr lang="en-US" b="1" dirty="0">
                <a:solidFill>
                  <a:schemeClr val="bg1"/>
                </a:solidFill>
                <a:latin typeface="Avenir Next"/>
              </a:rPr>
              <a:t>Collin Stultz,</a:t>
            </a:r>
            <a:r>
              <a:rPr lang="en-US" b="1" dirty="0">
                <a:solidFill>
                  <a:schemeClr val="bg1"/>
                </a:solidFill>
                <a:latin typeface="Avenir Next"/>
                <a:ea typeface="+mn-lt"/>
                <a:cs typeface="+mn-lt"/>
              </a:rPr>
              <a:t> </a:t>
            </a:r>
            <a:r>
              <a:rPr lang="en-US" dirty="0">
                <a:solidFill>
                  <a:schemeClr val="bg1">
                    <a:lumMod val="65000"/>
                  </a:schemeClr>
                </a:solidFill>
                <a:ea typeface="+mn-lt"/>
                <a:cs typeface="+mn-lt"/>
              </a:rPr>
              <a:t>MD</a:t>
            </a:r>
          </a:p>
          <a:p>
            <a:endParaRPr lang="en-US" dirty="0">
              <a:solidFill>
                <a:schemeClr val="bg1">
                  <a:lumMod val="65000"/>
                </a:schemeClr>
              </a:solidFill>
              <a:latin typeface="Avenir Next" panose="020B0503020202020204" pitchFamily="34" charset="0"/>
            </a:endParaRPr>
          </a:p>
        </p:txBody>
      </p:sp>
    </p:spTree>
    <p:extLst>
      <p:ext uri="{BB962C8B-B14F-4D97-AF65-F5344CB8AC3E}">
        <p14:creationId xmlns:p14="http://schemas.microsoft.com/office/powerpoint/2010/main" val="34226856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A5E1550-A8DF-A2E4-4B5F-C610BDF96F31}"/>
              </a:ext>
            </a:extLst>
          </p:cNvPr>
          <p:cNvSpPr/>
          <p:nvPr/>
        </p:nvSpPr>
        <p:spPr>
          <a:xfrm>
            <a:off x="0" y="0"/>
            <a:ext cx="12192000"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2">
            <a:extLst>
              <a:ext uri="{FF2B5EF4-FFF2-40B4-BE49-F238E27FC236}">
                <a16:creationId xmlns:a16="http://schemas.microsoft.com/office/drawing/2014/main" id="{1282E239-5AE6-B481-0777-62C0A67F4DFB}"/>
              </a:ext>
            </a:extLst>
          </p:cNvPr>
          <p:cNvSpPr>
            <a:spLocks noChangeArrowheads="1"/>
          </p:cNvSpPr>
          <p:nvPr/>
        </p:nvSpPr>
        <p:spPr bwMode="auto">
          <a:xfrm>
            <a:off x="5235879" y="2864346"/>
            <a:ext cx="1247470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2" name="Picture 1" descr="A logo with a black background&#10;&#10;Description automatically generated">
            <a:extLst>
              <a:ext uri="{FF2B5EF4-FFF2-40B4-BE49-F238E27FC236}">
                <a16:creationId xmlns:a16="http://schemas.microsoft.com/office/drawing/2014/main" id="{FA7569CD-9895-9B66-E92F-00415B707AE8}"/>
              </a:ext>
            </a:extLst>
          </p:cNvPr>
          <p:cNvPicPr>
            <a:picLocks noChangeAspect="1"/>
          </p:cNvPicPr>
          <p:nvPr/>
        </p:nvPicPr>
        <p:blipFill>
          <a:blip r:embed="rId2"/>
          <a:stretch>
            <a:fillRect/>
          </a:stretch>
        </p:blipFill>
        <p:spPr>
          <a:xfrm>
            <a:off x="861391" y="239204"/>
            <a:ext cx="3658978" cy="2858882"/>
          </a:xfrm>
          <a:prstGeom prst="rect">
            <a:avLst/>
          </a:prstGeom>
        </p:spPr>
      </p:pic>
      <p:pic>
        <p:nvPicPr>
          <p:cNvPr id="8" name="Picture 7">
            <a:extLst>
              <a:ext uri="{FF2B5EF4-FFF2-40B4-BE49-F238E27FC236}">
                <a16:creationId xmlns:a16="http://schemas.microsoft.com/office/drawing/2014/main" id="{FD20CB7B-EDA4-BD79-20F1-3D05D74B48CB}"/>
              </a:ext>
            </a:extLst>
          </p:cNvPr>
          <p:cNvPicPr>
            <a:picLocks noChangeAspect="1"/>
          </p:cNvPicPr>
          <p:nvPr/>
        </p:nvPicPr>
        <p:blipFill>
          <a:blip r:embed="rId3"/>
          <a:stretch>
            <a:fillRect/>
          </a:stretch>
        </p:blipFill>
        <p:spPr>
          <a:xfrm>
            <a:off x="7447722" y="-13788"/>
            <a:ext cx="4744278" cy="3162852"/>
          </a:xfrm>
          <a:prstGeom prst="rect">
            <a:avLst/>
          </a:prstGeom>
        </p:spPr>
      </p:pic>
      <p:pic>
        <p:nvPicPr>
          <p:cNvPr id="9" name="Picture 8">
            <a:extLst>
              <a:ext uri="{FF2B5EF4-FFF2-40B4-BE49-F238E27FC236}">
                <a16:creationId xmlns:a16="http://schemas.microsoft.com/office/drawing/2014/main" id="{12CC6224-F59A-BADA-1DF9-E674C6855A77}"/>
              </a:ext>
            </a:extLst>
          </p:cNvPr>
          <p:cNvPicPr>
            <a:picLocks noChangeAspect="1"/>
          </p:cNvPicPr>
          <p:nvPr/>
        </p:nvPicPr>
        <p:blipFill rotWithShape="1">
          <a:blip r:embed="rId4"/>
          <a:srcRect t="6812" r="1549" b="11560"/>
          <a:stretch/>
        </p:blipFill>
        <p:spPr>
          <a:xfrm>
            <a:off x="5486401" y="3149065"/>
            <a:ext cx="6705599" cy="3708934"/>
          </a:xfrm>
          <a:prstGeom prst="rect">
            <a:avLst/>
          </a:prstGeom>
        </p:spPr>
      </p:pic>
      <p:pic>
        <p:nvPicPr>
          <p:cNvPr id="11" name="Picture 10">
            <a:extLst>
              <a:ext uri="{FF2B5EF4-FFF2-40B4-BE49-F238E27FC236}">
                <a16:creationId xmlns:a16="http://schemas.microsoft.com/office/drawing/2014/main" id="{3ACC070D-239F-DC5B-7DCD-61946AA9D78E}"/>
              </a:ext>
            </a:extLst>
          </p:cNvPr>
          <p:cNvPicPr>
            <a:picLocks noChangeAspect="1"/>
          </p:cNvPicPr>
          <p:nvPr/>
        </p:nvPicPr>
        <p:blipFill>
          <a:blip r:embed="rId5"/>
          <a:stretch>
            <a:fillRect/>
          </a:stretch>
        </p:blipFill>
        <p:spPr>
          <a:xfrm>
            <a:off x="9599" y="3149065"/>
            <a:ext cx="5467203" cy="3642976"/>
          </a:xfrm>
          <a:prstGeom prst="rect">
            <a:avLst/>
          </a:prstGeom>
        </p:spPr>
      </p:pic>
      <p:sp>
        <p:nvSpPr>
          <p:cNvPr id="6" name="object 2">
            <a:extLst>
              <a:ext uri="{FF2B5EF4-FFF2-40B4-BE49-F238E27FC236}">
                <a16:creationId xmlns:a16="http://schemas.microsoft.com/office/drawing/2014/main" id="{F93BBE77-FF55-A53A-17E6-E8EC0C65802E}"/>
              </a:ext>
            </a:extLst>
          </p:cNvPr>
          <p:cNvSpPr txBox="1">
            <a:spLocks noGrp="1"/>
          </p:cNvSpPr>
          <p:nvPr>
            <p:ph type="title"/>
          </p:nvPr>
        </p:nvSpPr>
        <p:spPr>
          <a:xfrm>
            <a:off x="4855876" y="2539441"/>
            <a:ext cx="6302455" cy="1168269"/>
          </a:xfrm>
          <a:prstGeom prst="rect">
            <a:avLst/>
          </a:prstGeom>
          <a:solidFill>
            <a:schemeClr val="tx1"/>
          </a:solidFill>
          <a:ln>
            <a:solidFill>
              <a:schemeClr val="bg1">
                <a:lumMod val="65000"/>
              </a:schemeClr>
            </a:solidFill>
          </a:ln>
        </p:spPr>
        <p:txBody>
          <a:bodyPr vert="horz" wrap="square" lIns="0" tIns="12700" rIns="0" bIns="0" rtlCol="0" anchor="t">
            <a:spAutoFit/>
          </a:bodyPr>
          <a:lstStyle/>
          <a:p>
            <a:pPr marL="19685" algn="ctr">
              <a:lnSpc>
                <a:spcPts val="4560"/>
              </a:lnSpc>
              <a:spcBef>
                <a:spcPts val="100"/>
              </a:spcBef>
            </a:pPr>
            <a:r>
              <a:rPr sz="5400" b="1" dirty="0">
                <a:latin typeface="Avenir Next" panose="020B0503020202020204" pitchFamily="34" charset="0"/>
              </a:rPr>
              <a:t>The</a:t>
            </a:r>
            <a:r>
              <a:rPr sz="5400" b="1" spc="-15" dirty="0">
                <a:latin typeface="Avenir Next" panose="020B0503020202020204" pitchFamily="34" charset="0"/>
              </a:rPr>
              <a:t> </a:t>
            </a:r>
            <a:r>
              <a:rPr sz="5400" b="1" spc="-20" dirty="0">
                <a:latin typeface="Avenir Next" panose="020B0503020202020204" pitchFamily="34" charset="0"/>
              </a:rPr>
              <a:t>Venue</a:t>
            </a:r>
            <a:endParaRPr sz="5400" b="1" dirty="0">
              <a:latin typeface="Avenir Next" panose="020B0503020202020204" pitchFamily="34" charset="0"/>
            </a:endParaRPr>
          </a:p>
          <a:p>
            <a:pPr marL="19685" algn="ctr">
              <a:lnSpc>
                <a:spcPts val="4560"/>
              </a:lnSpc>
            </a:pPr>
            <a:r>
              <a:rPr lang="en-US" sz="3200" b="1" spc="-10" dirty="0">
                <a:solidFill>
                  <a:schemeClr val="bg1">
                    <a:lumMod val="65000"/>
                  </a:schemeClr>
                </a:solidFill>
                <a:latin typeface="Avenir Next" panose="020B0503020202020204" pitchFamily="34" charset="0"/>
              </a:rPr>
              <a:t>The Summit in Seattle </a:t>
            </a:r>
            <a:endParaRPr sz="3200" b="1" spc="-10" dirty="0">
              <a:solidFill>
                <a:schemeClr val="bg1">
                  <a:lumMod val="65000"/>
                </a:schemeClr>
              </a:solidFill>
              <a:latin typeface="Avenir Next" panose="020B0503020202020204" pitchFamily="34" charset="0"/>
            </a:endParaRPr>
          </a:p>
        </p:txBody>
      </p:sp>
    </p:spTree>
    <p:extLst>
      <p:ext uri="{BB962C8B-B14F-4D97-AF65-F5344CB8AC3E}">
        <p14:creationId xmlns:p14="http://schemas.microsoft.com/office/powerpoint/2010/main" val="40488709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A5E1550-A8DF-A2E4-4B5F-C610BDF96F31}"/>
              </a:ext>
            </a:extLst>
          </p:cNvPr>
          <p:cNvSpPr/>
          <p:nvPr/>
        </p:nvSpPr>
        <p:spPr>
          <a:xfrm>
            <a:off x="0" y="0"/>
            <a:ext cx="12192000"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2">
            <a:extLst>
              <a:ext uri="{FF2B5EF4-FFF2-40B4-BE49-F238E27FC236}">
                <a16:creationId xmlns:a16="http://schemas.microsoft.com/office/drawing/2014/main" id="{1282E239-5AE6-B481-0777-62C0A67F4DFB}"/>
              </a:ext>
            </a:extLst>
          </p:cNvPr>
          <p:cNvSpPr>
            <a:spLocks noChangeArrowheads="1"/>
          </p:cNvSpPr>
          <p:nvPr/>
        </p:nvSpPr>
        <p:spPr bwMode="auto">
          <a:xfrm>
            <a:off x="5235879" y="2864346"/>
            <a:ext cx="1247470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2" name="Picture 1" descr="A logo with a black background&#10;&#10;Description automatically generated">
            <a:extLst>
              <a:ext uri="{FF2B5EF4-FFF2-40B4-BE49-F238E27FC236}">
                <a16:creationId xmlns:a16="http://schemas.microsoft.com/office/drawing/2014/main" id="{FA7569CD-9895-9B66-E92F-00415B707AE8}"/>
              </a:ext>
            </a:extLst>
          </p:cNvPr>
          <p:cNvPicPr>
            <a:picLocks noChangeAspect="1"/>
          </p:cNvPicPr>
          <p:nvPr/>
        </p:nvPicPr>
        <p:blipFill>
          <a:blip r:embed="rId2"/>
          <a:stretch>
            <a:fillRect/>
          </a:stretch>
        </p:blipFill>
        <p:spPr>
          <a:xfrm>
            <a:off x="861391" y="239204"/>
            <a:ext cx="3658978" cy="2858882"/>
          </a:xfrm>
          <a:prstGeom prst="rect">
            <a:avLst/>
          </a:prstGeom>
        </p:spPr>
      </p:pic>
      <p:sp>
        <p:nvSpPr>
          <p:cNvPr id="10" name="object 2">
            <a:extLst>
              <a:ext uri="{FF2B5EF4-FFF2-40B4-BE49-F238E27FC236}">
                <a16:creationId xmlns:a16="http://schemas.microsoft.com/office/drawing/2014/main" id="{D0E696B4-24A5-7CE3-C827-9B9A1ED83E7F}"/>
              </a:ext>
            </a:extLst>
          </p:cNvPr>
          <p:cNvSpPr txBox="1">
            <a:spLocks noGrp="1"/>
          </p:cNvSpPr>
          <p:nvPr>
            <p:ph type="title"/>
          </p:nvPr>
        </p:nvSpPr>
        <p:spPr>
          <a:xfrm>
            <a:off x="5473311" y="628101"/>
            <a:ext cx="5765747" cy="1632175"/>
          </a:xfrm>
          <a:prstGeom prst="rect">
            <a:avLst/>
          </a:prstGeom>
          <a:solidFill>
            <a:schemeClr val="tx1"/>
          </a:solidFill>
          <a:ln>
            <a:solidFill>
              <a:schemeClr val="bg1">
                <a:lumMod val="65000"/>
              </a:schemeClr>
            </a:solidFill>
          </a:ln>
        </p:spPr>
        <p:txBody>
          <a:bodyPr vert="horz" wrap="square" lIns="0" tIns="153350" rIns="0" bIns="0" rtlCol="0">
            <a:spAutoFit/>
          </a:bodyPr>
          <a:lstStyle/>
          <a:p>
            <a:pPr marL="12700" algn="ctr">
              <a:lnSpc>
                <a:spcPct val="100000"/>
              </a:lnSpc>
              <a:spcBef>
                <a:spcPts val="95"/>
              </a:spcBef>
              <a:tabLst>
                <a:tab pos="1651635" algn="l"/>
                <a:tab pos="4503420" algn="l"/>
                <a:tab pos="5628005" algn="l"/>
              </a:tabLst>
            </a:pPr>
            <a:r>
              <a:rPr sz="6000" b="1" spc="240" dirty="0">
                <a:solidFill>
                  <a:schemeClr val="bg1"/>
                </a:solidFill>
                <a:latin typeface="Avenir Next" panose="020B0503020202020204" pitchFamily="34" charset="0"/>
              </a:rPr>
              <a:t>Floorplan</a:t>
            </a:r>
            <a:br>
              <a:rPr lang="en-US" b="1" spc="240" dirty="0">
                <a:latin typeface="Avenir Next" panose="020B0503020202020204" pitchFamily="34" charset="0"/>
              </a:rPr>
            </a:br>
            <a:r>
              <a:rPr b="1" spc="150" dirty="0">
                <a:solidFill>
                  <a:schemeClr val="bg1">
                    <a:lumMod val="65000"/>
                  </a:schemeClr>
                </a:solidFill>
                <a:latin typeface="Avenir Next" panose="020B0503020202020204" pitchFamily="34" charset="0"/>
              </a:rPr>
              <a:t>The</a:t>
            </a:r>
            <a:r>
              <a:rPr lang="en-US" b="1" spc="150" dirty="0">
                <a:solidFill>
                  <a:schemeClr val="bg1">
                    <a:lumMod val="65000"/>
                  </a:schemeClr>
                </a:solidFill>
                <a:latin typeface="Avenir Next" panose="020B0503020202020204" pitchFamily="34" charset="0"/>
              </a:rPr>
              <a:t> </a:t>
            </a:r>
            <a:r>
              <a:rPr b="1" spc="270" dirty="0">
                <a:solidFill>
                  <a:schemeClr val="bg1">
                    <a:lumMod val="65000"/>
                  </a:schemeClr>
                </a:solidFill>
                <a:latin typeface="Avenir Next" panose="020B0503020202020204" pitchFamily="34" charset="0"/>
              </a:rPr>
              <a:t>Experience</a:t>
            </a:r>
          </a:p>
        </p:txBody>
      </p:sp>
      <p:pic>
        <p:nvPicPr>
          <p:cNvPr id="12" name="Picture 2" descr="image">
            <a:extLst>
              <a:ext uri="{FF2B5EF4-FFF2-40B4-BE49-F238E27FC236}">
                <a16:creationId xmlns:a16="http://schemas.microsoft.com/office/drawing/2014/main" id="{29D05F24-3E64-180B-3966-091CE803BA2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97959" y="3048013"/>
            <a:ext cx="5194042" cy="3809987"/>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A map of a lounge area&#10;&#10;Description automatically generated">
            <a:extLst>
              <a:ext uri="{FF2B5EF4-FFF2-40B4-BE49-F238E27FC236}">
                <a16:creationId xmlns:a16="http://schemas.microsoft.com/office/drawing/2014/main" id="{6910E297-FA18-C816-42C3-6442DEC3C91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073043"/>
            <a:ext cx="6997958" cy="3810000"/>
          </a:xfrm>
          <a:prstGeom prst="rect">
            <a:avLst/>
          </a:prstGeom>
        </p:spPr>
      </p:pic>
    </p:spTree>
    <p:extLst>
      <p:ext uri="{BB962C8B-B14F-4D97-AF65-F5344CB8AC3E}">
        <p14:creationId xmlns:p14="http://schemas.microsoft.com/office/powerpoint/2010/main" val="35065769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A5E1550-A8DF-A2E4-4B5F-C610BDF96F31}"/>
              </a:ext>
            </a:extLst>
          </p:cNvPr>
          <p:cNvSpPr/>
          <p:nvPr/>
        </p:nvSpPr>
        <p:spPr>
          <a:xfrm>
            <a:off x="0" y="0"/>
            <a:ext cx="12192000"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2">
            <a:extLst>
              <a:ext uri="{FF2B5EF4-FFF2-40B4-BE49-F238E27FC236}">
                <a16:creationId xmlns:a16="http://schemas.microsoft.com/office/drawing/2014/main" id="{1282E239-5AE6-B481-0777-62C0A67F4DFB}"/>
              </a:ext>
            </a:extLst>
          </p:cNvPr>
          <p:cNvSpPr>
            <a:spLocks noChangeArrowheads="1"/>
          </p:cNvSpPr>
          <p:nvPr/>
        </p:nvSpPr>
        <p:spPr bwMode="auto">
          <a:xfrm>
            <a:off x="5235879" y="2864346"/>
            <a:ext cx="1247470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2" name="Picture 1" descr="A logo with a black background&#10;&#10;Description automatically generated">
            <a:extLst>
              <a:ext uri="{FF2B5EF4-FFF2-40B4-BE49-F238E27FC236}">
                <a16:creationId xmlns:a16="http://schemas.microsoft.com/office/drawing/2014/main" id="{FA7569CD-9895-9B66-E92F-00415B707AE8}"/>
              </a:ext>
            </a:extLst>
          </p:cNvPr>
          <p:cNvPicPr>
            <a:picLocks noChangeAspect="1"/>
          </p:cNvPicPr>
          <p:nvPr/>
        </p:nvPicPr>
        <p:blipFill>
          <a:blip r:embed="rId2"/>
          <a:stretch>
            <a:fillRect/>
          </a:stretch>
        </p:blipFill>
        <p:spPr>
          <a:xfrm>
            <a:off x="861391" y="239204"/>
            <a:ext cx="3658978" cy="2858882"/>
          </a:xfrm>
          <a:prstGeom prst="rect">
            <a:avLst/>
          </a:prstGeom>
        </p:spPr>
      </p:pic>
      <p:sp>
        <p:nvSpPr>
          <p:cNvPr id="4" name="object 2">
            <a:extLst>
              <a:ext uri="{FF2B5EF4-FFF2-40B4-BE49-F238E27FC236}">
                <a16:creationId xmlns:a16="http://schemas.microsoft.com/office/drawing/2014/main" id="{8E96967A-A0A0-EE3C-9812-E1811EE4068A}"/>
              </a:ext>
            </a:extLst>
          </p:cNvPr>
          <p:cNvSpPr txBox="1">
            <a:spLocks noGrp="1"/>
          </p:cNvSpPr>
          <p:nvPr>
            <p:ph type="title"/>
          </p:nvPr>
        </p:nvSpPr>
        <p:spPr>
          <a:xfrm>
            <a:off x="5671930" y="699123"/>
            <a:ext cx="5329695" cy="566181"/>
          </a:xfrm>
          <a:prstGeom prst="rect">
            <a:avLst/>
          </a:prstGeom>
        </p:spPr>
        <p:txBody>
          <a:bodyPr vert="horz" wrap="square" lIns="0" tIns="12065" rIns="0" bIns="0" rtlCol="0">
            <a:spAutoFit/>
          </a:bodyPr>
          <a:lstStyle/>
          <a:p>
            <a:pPr marL="12700">
              <a:lnSpc>
                <a:spcPct val="100000"/>
              </a:lnSpc>
              <a:spcBef>
                <a:spcPts val="95"/>
              </a:spcBef>
              <a:tabLst>
                <a:tab pos="1136650" algn="l"/>
              </a:tabLst>
            </a:pPr>
            <a:r>
              <a:rPr b="1" spc="150" dirty="0">
                <a:solidFill>
                  <a:schemeClr val="bg1">
                    <a:lumMod val="65000"/>
                  </a:schemeClr>
                </a:solidFill>
                <a:latin typeface="Avenir Next" panose="020B0503020202020204" pitchFamily="34" charset="0"/>
              </a:rPr>
              <a:t>The</a:t>
            </a:r>
            <a:r>
              <a:rPr b="1" dirty="0">
                <a:solidFill>
                  <a:schemeClr val="bg1">
                    <a:lumMod val="65000"/>
                  </a:schemeClr>
                </a:solidFill>
                <a:latin typeface="Avenir Next" panose="020B0503020202020204" pitchFamily="34" charset="0"/>
              </a:rPr>
              <a:t>	</a:t>
            </a:r>
            <a:r>
              <a:rPr b="1" spc="240" dirty="0">
                <a:solidFill>
                  <a:schemeClr val="bg1">
                    <a:lumMod val="65000"/>
                  </a:schemeClr>
                </a:solidFill>
                <a:latin typeface="Avenir Next" panose="020B0503020202020204" pitchFamily="34" charset="0"/>
              </a:rPr>
              <a:t>Program</a:t>
            </a:r>
          </a:p>
        </p:txBody>
      </p:sp>
      <p:sp>
        <p:nvSpPr>
          <p:cNvPr id="6" name="Text Placeholder 4">
            <a:extLst>
              <a:ext uri="{FF2B5EF4-FFF2-40B4-BE49-F238E27FC236}">
                <a16:creationId xmlns:a16="http://schemas.microsoft.com/office/drawing/2014/main" id="{EB2DAC62-ACF7-AE0E-A6CA-109C4AF69683}"/>
              </a:ext>
            </a:extLst>
          </p:cNvPr>
          <p:cNvSpPr txBox="1">
            <a:spLocks/>
          </p:cNvSpPr>
          <p:nvPr/>
        </p:nvSpPr>
        <p:spPr>
          <a:xfrm>
            <a:off x="993912" y="3429000"/>
            <a:ext cx="10858331" cy="3034816"/>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Clr>
                <a:schemeClr val="tx1"/>
              </a:buClr>
              <a:buSzPct val="75000"/>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Clr>
                <a:schemeClr val="tx1"/>
              </a:buClr>
              <a:buSzPct val="75000"/>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Clr>
                <a:schemeClr val="tx1"/>
              </a:buClr>
              <a:buSzPct val="75000"/>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Clr>
                <a:schemeClr val="tx1"/>
              </a:buClr>
              <a:buSzPct val="75000"/>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Clr>
                <a:schemeClr val="tx1"/>
              </a:buClr>
              <a:buSzPct val="75000"/>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a:solidFill>
                  <a:srgbClr val="1F4F77"/>
                </a:solidFill>
                <a:latin typeface="Avenir Next" panose="020B0503020202020204" pitchFamily="34" charset="0"/>
              </a:rPr>
              <a:t>Three Streams</a:t>
            </a:r>
          </a:p>
          <a:p>
            <a:pPr marL="457200" lvl="1" indent="0">
              <a:buNone/>
            </a:pPr>
            <a:r>
              <a:rPr lang="en-US" sz="2000" dirty="0">
                <a:solidFill>
                  <a:schemeClr val="bg1"/>
                </a:solidFill>
                <a:latin typeface="Avenir Next" panose="020B0503020202020204" pitchFamily="34" charset="0"/>
              </a:rPr>
              <a:t>Business of Digital Health, Digital Patient Experience, and Health Technology &amp; Solutions</a:t>
            </a:r>
          </a:p>
          <a:p>
            <a:pPr marL="0" indent="0">
              <a:buNone/>
            </a:pPr>
            <a:endParaRPr lang="en-US" b="1" dirty="0">
              <a:solidFill>
                <a:srgbClr val="1F4F77"/>
              </a:solidFill>
              <a:latin typeface="Avenir Next" panose="020B0503020202020204" pitchFamily="34" charset="0"/>
            </a:endParaRPr>
          </a:p>
          <a:p>
            <a:pPr marL="0" indent="0">
              <a:buNone/>
            </a:pPr>
            <a:r>
              <a:rPr lang="en-US" b="1" dirty="0">
                <a:solidFill>
                  <a:srgbClr val="1F4F77"/>
                </a:solidFill>
                <a:latin typeface="Avenir Next" panose="020B0503020202020204" pitchFamily="34" charset="0"/>
              </a:rPr>
              <a:t>Main Tent </a:t>
            </a:r>
            <a:r>
              <a:rPr lang="en-US" dirty="0">
                <a:solidFill>
                  <a:schemeClr val="bg1"/>
                </a:solidFill>
                <a:latin typeface="Avenir Next" panose="020B0503020202020204" pitchFamily="34" charset="0"/>
              </a:rPr>
              <a:t>– One stage, one show, everything else is suspended</a:t>
            </a:r>
          </a:p>
          <a:p>
            <a:pPr marL="457200" lvl="1" indent="0">
              <a:buNone/>
            </a:pPr>
            <a:r>
              <a:rPr lang="en-US" sz="2000" dirty="0">
                <a:solidFill>
                  <a:schemeClr val="bg1"/>
                </a:solidFill>
                <a:latin typeface="Avenir Next" panose="020B0503020202020204" pitchFamily="34" charset="0"/>
              </a:rPr>
              <a:t>Highest profile speakers and moderators</a:t>
            </a:r>
          </a:p>
          <a:p>
            <a:pPr marL="457200" lvl="1" indent="0">
              <a:buNone/>
            </a:pPr>
            <a:r>
              <a:rPr lang="en-US" sz="2000" dirty="0">
                <a:solidFill>
                  <a:schemeClr val="bg1"/>
                </a:solidFill>
                <a:latin typeface="Avenir Next" panose="020B0503020202020204" pitchFamily="34" charset="0"/>
              </a:rPr>
              <a:t>Key names in the field and thinkers/influencers/authors with brands</a:t>
            </a:r>
          </a:p>
          <a:p>
            <a:pPr marL="457200" indent="-457200">
              <a:buFont typeface="Wingdings" panose="05000000000000000000" pitchFamily="2" charset="2"/>
              <a:buChar char="Ø"/>
            </a:pPr>
            <a:endParaRPr lang="en-US" dirty="0">
              <a:solidFill>
                <a:schemeClr val="bg1"/>
              </a:solidFill>
              <a:latin typeface="Avenir Next" panose="020B0503020202020204" pitchFamily="34" charset="0"/>
            </a:endParaRPr>
          </a:p>
        </p:txBody>
      </p:sp>
      <p:sp>
        <p:nvSpPr>
          <p:cNvPr id="8" name="TextBox 7">
            <a:extLst>
              <a:ext uri="{FF2B5EF4-FFF2-40B4-BE49-F238E27FC236}">
                <a16:creationId xmlns:a16="http://schemas.microsoft.com/office/drawing/2014/main" id="{13345BBA-7FBA-C8B9-B911-1EF539B968AF}"/>
              </a:ext>
            </a:extLst>
          </p:cNvPr>
          <p:cNvSpPr txBox="1"/>
          <p:nvPr/>
        </p:nvSpPr>
        <p:spPr>
          <a:xfrm>
            <a:off x="5539903" y="1398491"/>
            <a:ext cx="6312341" cy="1754326"/>
          </a:xfrm>
          <a:prstGeom prst="rect">
            <a:avLst/>
          </a:prstGeom>
          <a:noFill/>
        </p:spPr>
        <p:txBody>
          <a:bodyPr wrap="square" lIns="91440" tIns="45720" rIns="91440" bIns="45720" rtlCol="0" anchor="t">
            <a:spAutoFit/>
          </a:bodyPr>
          <a:lstStyle/>
          <a:p>
            <a:r>
              <a:rPr lang="en-US" dirty="0">
                <a:solidFill>
                  <a:schemeClr val="bg1"/>
                </a:solidFill>
                <a:latin typeface="Avenir Next"/>
              </a:rPr>
              <a:t>HRX purposefully brings together a unique and diverse mix of experts to create the perfect environment for meaningful connection. In this exclusive and intimate setting, one can expect more engaging conversations with more intentional connections that further your goals.</a:t>
            </a:r>
          </a:p>
          <a:p>
            <a:endParaRPr lang="en-US" dirty="0"/>
          </a:p>
        </p:txBody>
      </p:sp>
      <p:sp>
        <p:nvSpPr>
          <p:cNvPr id="9" name="object 2">
            <a:extLst>
              <a:ext uri="{FF2B5EF4-FFF2-40B4-BE49-F238E27FC236}">
                <a16:creationId xmlns:a16="http://schemas.microsoft.com/office/drawing/2014/main" id="{F8790B1E-7D48-336B-663B-4C9E1F14ADEB}"/>
              </a:ext>
            </a:extLst>
          </p:cNvPr>
          <p:cNvSpPr/>
          <p:nvPr/>
        </p:nvSpPr>
        <p:spPr>
          <a:xfrm>
            <a:off x="403194" y="3294543"/>
            <a:ext cx="11449050" cy="1270"/>
          </a:xfrm>
          <a:custGeom>
            <a:avLst/>
            <a:gdLst/>
            <a:ahLst/>
            <a:cxnLst/>
            <a:rect l="l" t="t" r="r" b="b"/>
            <a:pathLst>
              <a:path w="11449050" h="1269">
                <a:moveTo>
                  <a:pt x="0" y="0"/>
                </a:moveTo>
                <a:lnTo>
                  <a:pt x="11449050" y="762"/>
                </a:lnTo>
              </a:path>
            </a:pathLst>
          </a:custGeom>
          <a:ln w="12699">
            <a:solidFill>
              <a:srgbClr val="767070"/>
            </a:solidFill>
          </a:ln>
        </p:spPr>
        <p:txBody>
          <a:bodyPr wrap="square" lIns="0" tIns="0" rIns="0" bIns="0" rtlCol="0"/>
          <a:lstStyle/>
          <a:p>
            <a:endParaRPr/>
          </a:p>
        </p:txBody>
      </p:sp>
    </p:spTree>
    <p:extLst>
      <p:ext uri="{BB962C8B-B14F-4D97-AF65-F5344CB8AC3E}">
        <p14:creationId xmlns:p14="http://schemas.microsoft.com/office/powerpoint/2010/main" val="1728525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A5E1550-A8DF-A2E4-4B5F-C610BDF96F31}"/>
              </a:ext>
            </a:extLst>
          </p:cNvPr>
          <p:cNvSpPr/>
          <p:nvPr/>
        </p:nvSpPr>
        <p:spPr>
          <a:xfrm>
            <a:off x="0" y="0"/>
            <a:ext cx="12192000"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2">
            <a:extLst>
              <a:ext uri="{FF2B5EF4-FFF2-40B4-BE49-F238E27FC236}">
                <a16:creationId xmlns:a16="http://schemas.microsoft.com/office/drawing/2014/main" id="{1282E239-5AE6-B481-0777-62C0A67F4DFB}"/>
              </a:ext>
            </a:extLst>
          </p:cNvPr>
          <p:cNvSpPr>
            <a:spLocks noChangeArrowheads="1"/>
          </p:cNvSpPr>
          <p:nvPr/>
        </p:nvSpPr>
        <p:spPr bwMode="auto">
          <a:xfrm>
            <a:off x="5235879" y="2864346"/>
            <a:ext cx="1247470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2" name="Picture 1" descr="A logo with a black background&#10;&#10;Description automatically generated">
            <a:extLst>
              <a:ext uri="{FF2B5EF4-FFF2-40B4-BE49-F238E27FC236}">
                <a16:creationId xmlns:a16="http://schemas.microsoft.com/office/drawing/2014/main" id="{FA7569CD-9895-9B66-E92F-00415B707AE8}"/>
              </a:ext>
            </a:extLst>
          </p:cNvPr>
          <p:cNvPicPr>
            <a:picLocks noChangeAspect="1"/>
          </p:cNvPicPr>
          <p:nvPr/>
        </p:nvPicPr>
        <p:blipFill>
          <a:blip r:embed="rId2"/>
          <a:stretch>
            <a:fillRect/>
          </a:stretch>
        </p:blipFill>
        <p:spPr>
          <a:xfrm>
            <a:off x="861391" y="239204"/>
            <a:ext cx="3658978" cy="2858882"/>
          </a:xfrm>
          <a:prstGeom prst="rect">
            <a:avLst/>
          </a:prstGeom>
        </p:spPr>
      </p:pic>
      <p:sp>
        <p:nvSpPr>
          <p:cNvPr id="9" name="object 2">
            <a:extLst>
              <a:ext uri="{FF2B5EF4-FFF2-40B4-BE49-F238E27FC236}">
                <a16:creationId xmlns:a16="http://schemas.microsoft.com/office/drawing/2014/main" id="{F8790B1E-7D48-336B-663B-4C9E1F14ADEB}"/>
              </a:ext>
            </a:extLst>
          </p:cNvPr>
          <p:cNvSpPr/>
          <p:nvPr/>
        </p:nvSpPr>
        <p:spPr>
          <a:xfrm>
            <a:off x="403194" y="3294543"/>
            <a:ext cx="11449050" cy="1270"/>
          </a:xfrm>
          <a:custGeom>
            <a:avLst/>
            <a:gdLst/>
            <a:ahLst/>
            <a:cxnLst/>
            <a:rect l="l" t="t" r="r" b="b"/>
            <a:pathLst>
              <a:path w="11449050" h="1269">
                <a:moveTo>
                  <a:pt x="0" y="0"/>
                </a:moveTo>
                <a:lnTo>
                  <a:pt x="11449050" y="762"/>
                </a:lnTo>
              </a:path>
            </a:pathLst>
          </a:custGeom>
          <a:ln w="12699">
            <a:solidFill>
              <a:srgbClr val="767070"/>
            </a:solidFill>
          </a:ln>
        </p:spPr>
        <p:txBody>
          <a:bodyPr wrap="square" lIns="0" tIns="0" rIns="0" bIns="0" rtlCol="0"/>
          <a:lstStyle/>
          <a:p>
            <a:endParaRPr/>
          </a:p>
        </p:txBody>
      </p:sp>
      <p:sp>
        <p:nvSpPr>
          <p:cNvPr id="3" name="object 2">
            <a:extLst>
              <a:ext uri="{FF2B5EF4-FFF2-40B4-BE49-F238E27FC236}">
                <a16:creationId xmlns:a16="http://schemas.microsoft.com/office/drawing/2014/main" id="{E424C504-2794-3FA5-3E98-50ED66BE8D43}"/>
              </a:ext>
            </a:extLst>
          </p:cNvPr>
          <p:cNvSpPr txBox="1">
            <a:spLocks/>
          </p:cNvSpPr>
          <p:nvPr/>
        </p:nvSpPr>
        <p:spPr>
          <a:xfrm>
            <a:off x="5381760" y="754264"/>
            <a:ext cx="5619865" cy="1120178"/>
          </a:xfrm>
          <a:prstGeom prst="rect">
            <a:avLst/>
          </a:prstGeom>
        </p:spPr>
        <p:txBody>
          <a:bodyPr vert="horz" wrap="square" lIns="0" tIns="12065" rIns="0" bIns="0" rtlCol="0" anchor="b">
            <a:spAutoFit/>
          </a:bodyPr>
          <a:lstStyle>
            <a:lvl1pPr algn="l" defTabSz="914400" rtl="0" eaLnBrk="1" latinLnBrk="0" hangingPunct="1">
              <a:lnSpc>
                <a:spcPct val="120000"/>
              </a:lnSpc>
              <a:spcBef>
                <a:spcPct val="0"/>
              </a:spcBef>
              <a:buNone/>
              <a:defRPr sz="3600" kern="1200" cap="all" spc="300" baseline="0">
                <a:solidFill>
                  <a:srgbClr val="FFFFFF"/>
                </a:solidFill>
                <a:highlight>
                  <a:srgbClr val="000000"/>
                </a:highlight>
                <a:latin typeface="+mj-lt"/>
                <a:ea typeface="+mj-ea"/>
                <a:cs typeface="+mj-cs"/>
              </a:defRPr>
            </a:lvl1pPr>
          </a:lstStyle>
          <a:p>
            <a:pPr marL="12700" algn="ctr">
              <a:lnSpc>
                <a:spcPct val="100000"/>
              </a:lnSpc>
              <a:spcBef>
                <a:spcPts val="95"/>
              </a:spcBef>
              <a:tabLst>
                <a:tab pos="1498600" algn="l"/>
                <a:tab pos="2792730" algn="l"/>
              </a:tabLst>
            </a:pPr>
            <a:r>
              <a:rPr lang="en-US" b="1" spc="175" dirty="0">
                <a:solidFill>
                  <a:schemeClr val="bg1">
                    <a:lumMod val="65000"/>
                  </a:schemeClr>
                </a:solidFill>
                <a:latin typeface="Avenir Next" panose="020B0503020202020204" pitchFamily="34" charset="0"/>
              </a:rPr>
              <a:t>Main</a:t>
            </a:r>
            <a:r>
              <a:rPr lang="en-US" b="1" dirty="0">
                <a:solidFill>
                  <a:schemeClr val="bg1">
                    <a:lumMod val="65000"/>
                  </a:schemeClr>
                </a:solidFill>
                <a:latin typeface="Avenir Next" panose="020B0503020202020204" pitchFamily="34" charset="0"/>
              </a:rPr>
              <a:t>	</a:t>
            </a:r>
            <a:r>
              <a:rPr lang="en-US" b="1" spc="70" dirty="0">
                <a:solidFill>
                  <a:schemeClr val="bg1">
                    <a:lumMod val="65000"/>
                  </a:schemeClr>
                </a:solidFill>
                <a:latin typeface="Avenir Next" panose="020B0503020202020204" pitchFamily="34" charset="0"/>
              </a:rPr>
              <a:t>Tent</a:t>
            </a:r>
            <a:r>
              <a:rPr lang="en-US" b="1" dirty="0">
                <a:solidFill>
                  <a:schemeClr val="bg1">
                    <a:lumMod val="65000"/>
                  </a:schemeClr>
                </a:solidFill>
                <a:latin typeface="Avenir Next" panose="020B0503020202020204" pitchFamily="34" charset="0"/>
              </a:rPr>
              <a:t>	</a:t>
            </a:r>
            <a:r>
              <a:rPr lang="en-US" b="1" spc="229" dirty="0">
                <a:solidFill>
                  <a:schemeClr val="bg1">
                    <a:lumMod val="65000"/>
                  </a:schemeClr>
                </a:solidFill>
                <a:latin typeface="Avenir Next" panose="020B0503020202020204" pitchFamily="34" charset="0"/>
              </a:rPr>
              <a:t>Sessions In Program</a:t>
            </a:r>
          </a:p>
        </p:txBody>
      </p:sp>
      <p:sp>
        <p:nvSpPr>
          <p:cNvPr id="10" name="object 3">
            <a:extLst>
              <a:ext uri="{FF2B5EF4-FFF2-40B4-BE49-F238E27FC236}">
                <a16:creationId xmlns:a16="http://schemas.microsoft.com/office/drawing/2014/main" id="{F02F82D4-DCEA-D30E-3150-CDD89E724722}"/>
              </a:ext>
            </a:extLst>
          </p:cNvPr>
          <p:cNvSpPr txBox="1"/>
          <p:nvPr/>
        </p:nvSpPr>
        <p:spPr>
          <a:xfrm>
            <a:off x="861391" y="3492270"/>
            <a:ext cx="10683240" cy="2828338"/>
          </a:xfrm>
          <a:prstGeom prst="rect">
            <a:avLst/>
          </a:prstGeom>
        </p:spPr>
        <p:txBody>
          <a:bodyPr vert="horz" wrap="square" lIns="0" tIns="103505" rIns="0" bIns="0" rtlCol="0">
            <a:spAutoFit/>
          </a:bodyPr>
          <a:lstStyle/>
          <a:p>
            <a:pPr marL="12700">
              <a:lnSpc>
                <a:spcPct val="100000"/>
              </a:lnSpc>
              <a:spcBef>
                <a:spcPts val="815"/>
              </a:spcBef>
            </a:pPr>
            <a:r>
              <a:rPr sz="2200" b="1" dirty="0">
                <a:solidFill>
                  <a:srgbClr val="1F4F77"/>
                </a:solidFill>
                <a:latin typeface="Avenir Next" panose="020B0503020202020204" pitchFamily="34" charset="0"/>
                <a:cs typeface="Tw Cen MT"/>
              </a:rPr>
              <a:t>Main</a:t>
            </a:r>
            <a:r>
              <a:rPr sz="2200" b="1" spc="-60" dirty="0">
                <a:solidFill>
                  <a:srgbClr val="1F4F77"/>
                </a:solidFill>
                <a:latin typeface="Avenir Next" panose="020B0503020202020204" pitchFamily="34" charset="0"/>
                <a:cs typeface="Tw Cen MT"/>
              </a:rPr>
              <a:t> </a:t>
            </a:r>
            <a:r>
              <a:rPr sz="2200" b="1" dirty="0">
                <a:solidFill>
                  <a:srgbClr val="1F4F77"/>
                </a:solidFill>
                <a:latin typeface="Avenir Next" panose="020B0503020202020204" pitchFamily="34" charset="0"/>
                <a:cs typeface="Tw Cen MT"/>
              </a:rPr>
              <a:t>Tent</a:t>
            </a:r>
            <a:r>
              <a:rPr sz="2200" b="1" spc="-55" dirty="0">
                <a:solidFill>
                  <a:srgbClr val="1F4F77"/>
                </a:solidFill>
                <a:latin typeface="Avenir Next" panose="020B0503020202020204" pitchFamily="34" charset="0"/>
                <a:cs typeface="Tw Cen MT"/>
              </a:rPr>
              <a:t> </a:t>
            </a:r>
            <a:r>
              <a:rPr sz="2200" b="1" spc="-10" dirty="0">
                <a:solidFill>
                  <a:srgbClr val="1F4F77"/>
                </a:solidFill>
                <a:latin typeface="Avenir Next" panose="020B0503020202020204" pitchFamily="34" charset="0"/>
                <a:cs typeface="Tw Cen MT"/>
              </a:rPr>
              <a:t>Sessions</a:t>
            </a:r>
            <a:endParaRPr sz="2200" dirty="0">
              <a:solidFill>
                <a:srgbClr val="1F4F77"/>
              </a:solidFill>
              <a:latin typeface="Avenir Next" panose="020B0503020202020204" pitchFamily="34" charset="0"/>
              <a:cs typeface="Tw Cen MT"/>
            </a:endParaRPr>
          </a:p>
          <a:p>
            <a:pPr marL="12700">
              <a:lnSpc>
                <a:spcPct val="100000"/>
              </a:lnSpc>
              <a:spcBef>
                <a:spcPts val="715"/>
              </a:spcBef>
            </a:pPr>
            <a:r>
              <a:rPr sz="2000" dirty="0">
                <a:solidFill>
                  <a:schemeClr val="bg1"/>
                </a:solidFill>
                <a:latin typeface="Avenir Next" panose="020B0503020202020204" pitchFamily="34" charset="0"/>
                <a:cs typeface="Tw Cen MT"/>
              </a:rPr>
              <a:t>Partnered</a:t>
            </a:r>
            <a:r>
              <a:rPr sz="2000" spc="-35" dirty="0">
                <a:solidFill>
                  <a:schemeClr val="bg1"/>
                </a:solidFill>
                <a:latin typeface="Avenir Next" panose="020B0503020202020204" pitchFamily="34" charset="0"/>
                <a:cs typeface="Tw Cen MT"/>
              </a:rPr>
              <a:t> </a:t>
            </a:r>
            <a:r>
              <a:rPr sz="2000" dirty="0">
                <a:solidFill>
                  <a:schemeClr val="bg1"/>
                </a:solidFill>
                <a:latin typeface="Avenir Next" panose="020B0503020202020204" pitchFamily="34" charset="0"/>
                <a:cs typeface="Tw Cen MT"/>
              </a:rPr>
              <a:t>with</a:t>
            </a:r>
            <a:r>
              <a:rPr sz="2000" spc="-30" dirty="0">
                <a:solidFill>
                  <a:schemeClr val="bg1"/>
                </a:solidFill>
                <a:latin typeface="Avenir Next" panose="020B0503020202020204" pitchFamily="34" charset="0"/>
                <a:cs typeface="Tw Cen MT"/>
              </a:rPr>
              <a:t> </a:t>
            </a:r>
            <a:r>
              <a:rPr sz="2000" dirty="0">
                <a:solidFill>
                  <a:schemeClr val="bg1"/>
                </a:solidFill>
                <a:latin typeface="Avenir Next" panose="020B0503020202020204" pitchFamily="34" charset="0"/>
                <a:cs typeface="Tw Cen MT"/>
              </a:rPr>
              <a:t>platinum</a:t>
            </a:r>
            <a:r>
              <a:rPr sz="2000" spc="-35" dirty="0">
                <a:solidFill>
                  <a:schemeClr val="bg1"/>
                </a:solidFill>
                <a:latin typeface="Avenir Next" panose="020B0503020202020204" pitchFamily="34" charset="0"/>
                <a:cs typeface="Tw Cen MT"/>
              </a:rPr>
              <a:t> </a:t>
            </a:r>
            <a:r>
              <a:rPr sz="2000" dirty="0">
                <a:solidFill>
                  <a:schemeClr val="bg1"/>
                </a:solidFill>
                <a:latin typeface="Avenir Next" panose="020B0503020202020204" pitchFamily="34" charset="0"/>
                <a:cs typeface="Tw Cen MT"/>
              </a:rPr>
              <a:t>sponsors</a:t>
            </a:r>
            <a:r>
              <a:rPr sz="2000" spc="-20" dirty="0">
                <a:solidFill>
                  <a:schemeClr val="bg1"/>
                </a:solidFill>
                <a:latin typeface="Avenir Next" panose="020B0503020202020204" pitchFamily="34" charset="0"/>
                <a:cs typeface="Tw Cen MT"/>
              </a:rPr>
              <a:t> </a:t>
            </a:r>
            <a:r>
              <a:rPr sz="2000" dirty="0">
                <a:solidFill>
                  <a:schemeClr val="bg1"/>
                </a:solidFill>
                <a:latin typeface="Avenir Next" panose="020B0503020202020204" pitchFamily="34" charset="0"/>
                <a:cs typeface="Tw Cen MT"/>
              </a:rPr>
              <a:t>to</a:t>
            </a:r>
            <a:r>
              <a:rPr sz="2000" spc="-25" dirty="0">
                <a:solidFill>
                  <a:schemeClr val="bg1"/>
                </a:solidFill>
                <a:latin typeface="Avenir Next" panose="020B0503020202020204" pitchFamily="34" charset="0"/>
                <a:cs typeface="Tw Cen MT"/>
              </a:rPr>
              <a:t> </a:t>
            </a:r>
            <a:r>
              <a:rPr sz="2000" dirty="0">
                <a:solidFill>
                  <a:schemeClr val="bg1"/>
                </a:solidFill>
                <a:latin typeface="Avenir Next" panose="020B0503020202020204" pitchFamily="34" charset="0"/>
                <a:cs typeface="Tw Cen MT"/>
              </a:rPr>
              <a:t>deliver</a:t>
            </a:r>
            <a:r>
              <a:rPr sz="2000" spc="-15" dirty="0">
                <a:solidFill>
                  <a:schemeClr val="bg1"/>
                </a:solidFill>
                <a:latin typeface="Avenir Next" panose="020B0503020202020204" pitchFamily="34" charset="0"/>
                <a:cs typeface="Tw Cen MT"/>
              </a:rPr>
              <a:t> </a:t>
            </a:r>
            <a:r>
              <a:rPr sz="2000" b="1" dirty="0">
                <a:solidFill>
                  <a:schemeClr val="bg1"/>
                </a:solidFill>
                <a:latin typeface="Avenir Next" panose="020B0503020202020204" pitchFamily="34" charset="0"/>
                <a:cs typeface="Tw Cen MT"/>
              </a:rPr>
              <a:t>main</a:t>
            </a:r>
            <a:r>
              <a:rPr sz="2000" b="1" spc="-30" dirty="0">
                <a:solidFill>
                  <a:schemeClr val="bg1"/>
                </a:solidFill>
                <a:latin typeface="Avenir Next" panose="020B0503020202020204" pitchFamily="34" charset="0"/>
                <a:cs typeface="Tw Cen MT"/>
              </a:rPr>
              <a:t> </a:t>
            </a:r>
            <a:r>
              <a:rPr sz="2000" b="1" dirty="0">
                <a:solidFill>
                  <a:schemeClr val="bg1"/>
                </a:solidFill>
                <a:latin typeface="Avenir Next" panose="020B0503020202020204" pitchFamily="34" charset="0"/>
                <a:cs typeface="Tw Cen MT"/>
              </a:rPr>
              <a:t>tent</a:t>
            </a:r>
            <a:r>
              <a:rPr sz="2000" b="1" spc="-20" dirty="0">
                <a:solidFill>
                  <a:schemeClr val="bg1"/>
                </a:solidFill>
                <a:latin typeface="Avenir Next" panose="020B0503020202020204" pitchFamily="34" charset="0"/>
                <a:cs typeface="Tw Cen MT"/>
              </a:rPr>
              <a:t> </a:t>
            </a:r>
            <a:r>
              <a:rPr sz="2000" b="1" dirty="0">
                <a:solidFill>
                  <a:schemeClr val="bg1"/>
                </a:solidFill>
                <a:latin typeface="Avenir Next" panose="020B0503020202020204" pitchFamily="34" charset="0"/>
                <a:cs typeface="Tw Cen MT"/>
              </a:rPr>
              <a:t>sessions</a:t>
            </a:r>
            <a:r>
              <a:rPr sz="2000" b="1" spc="-5" dirty="0">
                <a:solidFill>
                  <a:schemeClr val="bg1"/>
                </a:solidFill>
                <a:latin typeface="Avenir Next" panose="020B0503020202020204" pitchFamily="34" charset="0"/>
                <a:cs typeface="Tw Cen MT"/>
              </a:rPr>
              <a:t> </a:t>
            </a:r>
            <a:r>
              <a:rPr sz="2000" b="1" dirty="0">
                <a:solidFill>
                  <a:schemeClr val="bg1"/>
                </a:solidFill>
                <a:latin typeface="Avenir Next" panose="020B0503020202020204" pitchFamily="34" charset="0"/>
                <a:cs typeface="Tw Cen MT"/>
              </a:rPr>
              <a:t>with</a:t>
            </a:r>
            <a:r>
              <a:rPr sz="2000" b="1" spc="-25" dirty="0">
                <a:solidFill>
                  <a:schemeClr val="bg1"/>
                </a:solidFill>
                <a:latin typeface="Avenir Next" panose="020B0503020202020204" pitchFamily="34" charset="0"/>
                <a:cs typeface="Tw Cen MT"/>
              </a:rPr>
              <a:t> </a:t>
            </a:r>
            <a:r>
              <a:rPr sz="2000" b="1" dirty="0">
                <a:solidFill>
                  <a:schemeClr val="bg1"/>
                </a:solidFill>
                <a:latin typeface="Avenir Next" panose="020B0503020202020204" pitchFamily="34" charset="0"/>
                <a:cs typeface="Tw Cen MT"/>
              </a:rPr>
              <a:t>multiple</a:t>
            </a:r>
            <a:r>
              <a:rPr sz="2000" b="1" spc="-20" dirty="0">
                <a:solidFill>
                  <a:schemeClr val="bg1"/>
                </a:solidFill>
                <a:latin typeface="Avenir Next" panose="020B0503020202020204" pitchFamily="34" charset="0"/>
                <a:cs typeface="Tw Cen MT"/>
              </a:rPr>
              <a:t> </a:t>
            </a:r>
            <a:r>
              <a:rPr sz="2000" b="1" spc="-10" dirty="0">
                <a:solidFill>
                  <a:schemeClr val="bg1"/>
                </a:solidFill>
                <a:latin typeface="Avenir Next" panose="020B0503020202020204" pitchFamily="34" charset="0"/>
                <a:cs typeface="Tw Cen MT"/>
              </a:rPr>
              <a:t>speakers</a:t>
            </a:r>
            <a:r>
              <a:rPr sz="2000" spc="-10" dirty="0">
                <a:solidFill>
                  <a:schemeClr val="bg1"/>
                </a:solidFill>
                <a:latin typeface="Avenir Next" panose="020B0503020202020204" pitchFamily="34" charset="0"/>
                <a:cs typeface="Tw Cen MT"/>
              </a:rPr>
              <a:t>:</a:t>
            </a:r>
            <a:endParaRPr lang="en-US" sz="2000" spc="-10" dirty="0">
              <a:solidFill>
                <a:schemeClr val="bg1"/>
              </a:solidFill>
              <a:latin typeface="Avenir Next" panose="020B0503020202020204" pitchFamily="34" charset="0"/>
              <a:cs typeface="Tw Cen MT"/>
            </a:endParaRPr>
          </a:p>
          <a:p>
            <a:pPr marL="12700">
              <a:lnSpc>
                <a:spcPct val="100000"/>
              </a:lnSpc>
              <a:spcBef>
                <a:spcPts val="715"/>
              </a:spcBef>
            </a:pPr>
            <a:endParaRPr sz="2000" dirty="0">
              <a:solidFill>
                <a:schemeClr val="bg1"/>
              </a:solidFill>
              <a:latin typeface="Avenir Next" panose="020B0503020202020204" pitchFamily="34" charset="0"/>
              <a:cs typeface="Tw Cen MT"/>
            </a:endParaRPr>
          </a:p>
          <a:p>
            <a:pPr marL="354965" indent="-342265">
              <a:lnSpc>
                <a:spcPct val="100000"/>
              </a:lnSpc>
              <a:spcBef>
                <a:spcPts val="710"/>
              </a:spcBef>
              <a:buFont typeface="Arial"/>
              <a:buChar char="•"/>
              <a:tabLst>
                <a:tab pos="354965" algn="l"/>
              </a:tabLst>
            </a:pPr>
            <a:r>
              <a:rPr lang="en-US" sz="2000" dirty="0">
                <a:solidFill>
                  <a:schemeClr val="bg1"/>
                </a:solidFill>
                <a:latin typeface="Avenir Next" panose="020B0503020202020204" pitchFamily="34" charset="0"/>
                <a:cs typeface="Tw Cen MT"/>
              </a:rPr>
              <a:t>Applying Digital Health Solutions to Achieve Wellness</a:t>
            </a:r>
            <a:endParaRPr sz="2000" dirty="0">
              <a:solidFill>
                <a:schemeClr val="bg1"/>
              </a:solidFill>
              <a:latin typeface="Avenir Next" panose="020B0503020202020204" pitchFamily="34" charset="0"/>
              <a:cs typeface="Tw Cen MT"/>
            </a:endParaRPr>
          </a:p>
          <a:p>
            <a:pPr marL="354965" indent="-342265">
              <a:lnSpc>
                <a:spcPct val="100000"/>
              </a:lnSpc>
              <a:spcBef>
                <a:spcPts val="715"/>
              </a:spcBef>
              <a:buFont typeface="Arial"/>
              <a:buChar char="•"/>
              <a:tabLst>
                <a:tab pos="354965" algn="l"/>
              </a:tabLst>
            </a:pPr>
            <a:r>
              <a:rPr lang="en-US" sz="2000" dirty="0">
                <a:solidFill>
                  <a:schemeClr val="bg1"/>
                </a:solidFill>
                <a:latin typeface="Avenir Next" panose="020B0503020202020204" pitchFamily="34" charset="0"/>
                <a:cs typeface="Tw Cen MT"/>
              </a:rPr>
              <a:t>Using Digital Technology to Reduce Bias, Racism and Health Inequities</a:t>
            </a:r>
            <a:endParaRPr sz="2000" dirty="0">
              <a:solidFill>
                <a:schemeClr val="bg1"/>
              </a:solidFill>
              <a:latin typeface="Avenir Next" panose="020B0503020202020204" pitchFamily="34" charset="0"/>
              <a:cs typeface="Tw Cen MT"/>
            </a:endParaRPr>
          </a:p>
          <a:p>
            <a:pPr marL="354965" indent="-342265">
              <a:lnSpc>
                <a:spcPct val="100000"/>
              </a:lnSpc>
              <a:spcBef>
                <a:spcPts val="675"/>
              </a:spcBef>
              <a:buFont typeface="Arial"/>
              <a:buChar char="•"/>
              <a:tabLst>
                <a:tab pos="354965" algn="l"/>
              </a:tabLst>
            </a:pPr>
            <a:r>
              <a:rPr lang="en-US" sz="2000" dirty="0">
                <a:solidFill>
                  <a:schemeClr val="bg1"/>
                </a:solidFill>
                <a:latin typeface="Avenir Next" panose="020B0503020202020204" pitchFamily="34" charset="0"/>
                <a:cs typeface="Tw Cen MT"/>
              </a:rPr>
              <a:t>Debate: Digital Health is Undermining the Practice of Clinical Medicine</a:t>
            </a:r>
          </a:p>
          <a:p>
            <a:pPr marL="354965" indent="-342265">
              <a:lnSpc>
                <a:spcPct val="100000"/>
              </a:lnSpc>
              <a:spcBef>
                <a:spcPts val="675"/>
              </a:spcBef>
              <a:buFont typeface="Arial"/>
              <a:buChar char="•"/>
              <a:tabLst>
                <a:tab pos="354965" algn="l"/>
              </a:tabLst>
            </a:pPr>
            <a:r>
              <a:rPr lang="en-US" sz="2000" dirty="0">
                <a:solidFill>
                  <a:schemeClr val="bg1"/>
                </a:solidFill>
                <a:latin typeface="Avenir Next" panose="020B0503020202020204" pitchFamily="34" charset="0"/>
                <a:cs typeface="Tw Cen MT"/>
              </a:rPr>
              <a:t>The Top Digital Health Innovations that Will Transform Healthcare</a:t>
            </a:r>
          </a:p>
        </p:txBody>
      </p:sp>
    </p:spTree>
    <p:extLst>
      <p:ext uri="{BB962C8B-B14F-4D97-AF65-F5344CB8AC3E}">
        <p14:creationId xmlns:p14="http://schemas.microsoft.com/office/powerpoint/2010/main" val="31733781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A5E1550-A8DF-A2E4-4B5F-C610BDF96F31}"/>
              </a:ext>
            </a:extLst>
          </p:cNvPr>
          <p:cNvSpPr/>
          <p:nvPr/>
        </p:nvSpPr>
        <p:spPr>
          <a:xfrm>
            <a:off x="0" y="0"/>
            <a:ext cx="12192000"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2">
            <a:extLst>
              <a:ext uri="{FF2B5EF4-FFF2-40B4-BE49-F238E27FC236}">
                <a16:creationId xmlns:a16="http://schemas.microsoft.com/office/drawing/2014/main" id="{1282E239-5AE6-B481-0777-62C0A67F4DFB}"/>
              </a:ext>
            </a:extLst>
          </p:cNvPr>
          <p:cNvSpPr>
            <a:spLocks noChangeArrowheads="1"/>
          </p:cNvSpPr>
          <p:nvPr/>
        </p:nvSpPr>
        <p:spPr bwMode="auto">
          <a:xfrm>
            <a:off x="5235879" y="2864346"/>
            <a:ext cx="1247470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2" name="Picture 1" descr="A logo with a black background&#10;&#10;Description automatically generated">
            <a:extLst>
              <a:ext uri="{FF2B5EF4-FFF2-40B4-BE49-F238E27FC236}">
                <a16:creationId xmlns:a16="http://schemas.microsoft.com/office/drawing/2014/main" id="{FA7569CD-9895-9B66-E92F-00415B707AE8}"/>
              </a:ext>
            </a:extLst>
          </p:cNvPr>
          <p:cNvPicPr>
            <a:picLocks noChangeAspect="1"/>
          </p:cNvPicPr>
          <p:nvPr/>
        </p:nvPicPr>
        <p:blipFill>
          <a:blip r:embed="rId2"/>
          <a:stretch>
            <a:fillRect/>
          </a:stretch>
        </p:blipFill>
        <p:spPr>
          <a:xfrm>
            <a:off x="861391" y="239204"/>
            <a:ext cx="3658978" cy="2858882"/>
          </a:xfrm>
          <a:prstGeom prst="rect">
            <a:avLst/>
          </a:prstGeom>
        </p:spPr>
      </p:pic>
      <p:sp>
        <p:nvSpPr>
          <p:cNvPr id="9" name="object 2">
            <a:extLst>
              <a:ext uri="{FF2B5EF4-FFF2-40B4-BE49-F238E27FC236}">
                <a16:creationId xmlns:a16="http://schemas.microsoft.com/office/drawing/2014/main" id="{F8790B1E-7D48-336B-663B-4C9E1F14ADEB}"/>
              </a:ext>
            </a:extLst>
          </p:cNvPr>
          <p:cNvSpPr/>
          <p:nvPr/>
        </p:nvSpPr>
        <p:spPr>
          <a:xfrm>
            <a:off x="403194" y="3294543"/>
            <a:ext cx="11449050" cy="1270"/>
          </a:xfrm>
          <a:custGeom>
            <a:avLst/>
            <a:gdLst/>
            <a:ahLst/>
            <a:cxnLst/>
            <a:rect l="l" t="t" r="r" b="b"/>
            <a:pathLst>
              <a:path w="11449050" h="1269">
                <a:moveTo>
                  <a:pt x="0" y="0"/>
                </a:moveTo>
                <a:lnTo>
                  <a:pt x="11449050" y="762"/>
                </a:lnTo>
              </a:path>
            </a:pathLst>
          </a:custGeom>
          <a:ln w="12699">
            <a:solidFill>
              <a:srgbClr val="767070"/>
            </a:solidFill>
          </a:ln>
        </p:spPr>
        <p:txBody>
          <a:bodyPr wrap="square" lIns="0" tIns="0" rIns="0" bIns="0" rtlCol="0"/>
          <a:lstStyle/>
          <a:p>
            <a:endParaRPr/>
          </a:p>
        </p:txBody>
      </p:sp>
      <p:sp>
        <p:nvSpPr>
          <p:cNvPr id="4" name="Title 1">
            <a:extLst>
              <a:ext uri="{FF2B5EF4-FFF2-40B4-BE49-F238E27FC236}">
                <a16:creationId xmlns:a16="http://schemas.microsoft.com/office/drawing/2014/main" id="{0DBB388B-EE17-BD57-131C-AE0989BBCC91}"/>
              </a:ext>
            </a:extLst>
          </p:cNvPr>
          <p:cNvSpPr>
            <a:spLocks noGrp="1"/>
          </p:cNvSpPr>
          <p:nvPr>
            <p:ph type="title"/>
          </p:nvPr>
        </p:nvSpPr>
        <p:spPr>
          <a:xfrm>
            <a:off x="5459748" y="555007"/>
            <a:ext cx="5541878" cy="677108"/>
          </a:xfrm>
        </p:spPr>
        <p:txBody>
          <a:bodyPr>
            <a:normAutofit fontScale="90000"/>
          </a:bodyPr>
          <a:lstStyle/>
          <a:p>
            <a:r>
              <a:rPr lang="en-US" b="1" dirty="0">
                <a:solidFill>
                  <a:schemeClr val="bg1">
                    <a:lumMod val="65000"/>
                  </a:schemeClr>
                </a:solidFill>
                <a:latin typeface="Avenir Next" panose="020B0503020202020204" pitchFamily="34" charset="0"/>
              </a:rPr>
              <a:t>Main Tent Sessions</a:t>
            </a:r>
          </a:p>
        </p:txBody>
      </p:sp>
      <p:sp>
        <p:nvSpPr>
          <p:cNvPr id="6" name="Text Placeholder 2">
            <a:extLst>
              <a:ext uri="{FF2B5EF4-FFF2-40B4-BE49-F238E27FC236}">
                <a16:creationId xmlns:a16="http://schemas.microsoft.com/office/drawing/2014/main" id="{16A4A738-19B0-139C-31CC-F085A24A19D1}"/>
              </a:ext>
            </a:extLst>
          </p:cNvPr>
          <p:cNvSpPr txBox="1">
            <a:spLocks/>
          </p:cNvSpPr>
          <p:nvPr/>
        </p:nvSpPr>
        <p:spPr>
          <a:xfrm>
            <a:off x="379365" y="3428999"/>
            <a:ext cx="11056620" cy="3187257"/>
          </a:xfrm>
          <a:prstGeom prst="rect">
            <a:avLst/>
          </a:prstGeom>
        </p:spPr>
        <p:txBody>
          <a:bodyPr vert="horz" lIns="91440" tIns="45720" rIns="91440" bIns="45720" rtlCol="0" anchor="t">
            <a:normAutofit/>
          </a:bodyPr>
          <a:lstStyle>
            <a:lvl1pPr marL="228600" indent="-228600" algn="l" defTabSz="914400" rtl="0" eaLnBrk="1" latinLnBrk="0" hangingPunct="1">
              <a:lnSpc>
                <a:spcPct val="120000"/>
              </a:lnSpc>
              <a:spcBef>
                <a:spcPts val="1000"/>
              </a:spcBef>
              <a:buClr>
                <a:schemeClr val="tx1"/>
              </a:buClr>
              <a:buSzPct val="75000"/>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Clr>
                <a:schemeClr val="tx1"/>
              </a:buClr>
              <a:buSzPct val="75000"/>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Clr>
                <a:schemeClr val="tx1"/>
              </a:buClr>
              <a:buSzPct val="75000"/>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Clr>
                <a:schemeClr val="tx1"/>
              </a:buClr>
              <a:buSzPct val="75000"/>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Clr>
                <a:schemeClr val="tx1"/>
              </a:buClr>
              <a:buSzPct val="75000"/>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Font typeface="Wingdings" panose="05000000000000000000" pitchFamily="2" charset="2"/>
              <a:buChar char="Ø"/>
            </a:pPr>
            <a:r>
              <a:rPr lang="en-US" sz="2400" b="1" dirty="0">
                <a:solidFill>
                  <a:srgbClr val="1F4F77"/>
                </a:solidFill>
                <a:latin typeface="Avenir Next" panose="020B0503020202020204" pitchFamily="34" charset="0"/>
              </a:rPr>
              <a:t>Moderators:</a:t>
            </a:r>
          </a:p>
          <a:p>
            <a:pPr lvl="1">
              <a:buClr>
                <a:srgbClr val="1F4F77"/>
              </a:buClr>
              <a:buSzPct val="100000"/>
            </a:pPr>
            <a:r>
              <a:rPr lang="en-US" sz="2000" dirty="0">
                <a:solidFill>
                  <a:schemeClr val="bg1"/>
                </a:solidFill>
                <a:latin typeface="Avenir Next"/>
              </a:rPr>
              <a:t>There is no need for you to create slides</a:t>
            </a:r>
          </a:p>
          <a:p>
            <a:pPr lvl="1">
              <a:buClr>
                <a:srgbClr val="1F4F77"/>
              </a:buClr>
              <a:buSzPct val="100000"/>
            </a:pPr>
            <a:r>
              <a:rPr lang="en-US" sz="2000" dirty="0">
                <a:solidFill>
                  <a:schemeClr val="bg1"/>
                </a:solidFill>
                <a:latin typeface="Avenir Next" panose="020B0503020202020204" pitchFamily="34" charset="0"/>
              </a:rPr>
              <a:t>Review the session descriptions to assist with discussion</a:t>
            </a:r>
          </a:p>
          <a:p>
            <a:pPr lvl="1">
              <a:buClr>
                <a:srgbClr val="1F4F77"/>
              </a:buClr>
              <a:buSzPct val="100000"/>
            </a:pPr>
            <a:r>
              <a:rPr lang="en-US" sz="2000" dirty="0">
                <a:solidFill>
                  <a:schemeClr val="bg1"/>
                </a:solidFill>
                <a:latin typeface="Avenir Next" panose="020B0503020202020204" pitchFamily="34" charset="0"/>
              </a:rPr>
              <a:t>Introduce the speakers and keep the session flowing</a:t>
            </a:r>
          </a:p>
          <a:p>
            <a:pPr marL="457200" indent="-457200">
              <a:buFont typeface="Wingdings" panose="05000000000000000000" pitchFamily="2" charset="2"/>
              <a:buChar char="Ø"/>
            </a:pPr>
            <a:r>
              <a:rPr lang="en-US" sz="2400" b="1" dirty="0">
                <a:solidFill>
                  <a:srgbClr val="1F4F77"/>
                </a:solidFill>
                <a:latin typeface="Avenir Next" panose="020B0503020202020204" pitchFamily="34" charset="0"/>
              </a:rPr>
              <a:t>Panelists:</a:t>
            </a:r>
          </a:p>
          <a:p>
            <a:pPr lvl="1">
              <a:buClr>
                <a:srgbClr val="1F4F77"/>
              </a:buClr>
              <a:buSzPct val="100000"/>
            </a:pPr>
            <a:r>
              <a:rPr lang="en-US" sz="2000" dirty="0">
                <a:solidFill>
                  <a:schemeClr val="bg1"/>
                </a:solidFill>
                <a:latin typeface="Avenir Next" panose="020B0503020202020204" pitchFamily="34" charset="0"/>
              </a:rPr>
              <a:t>No slides necessary</a:t>
            </a:r>
          </a:p>
        </p:txBody>
      </p:sp>
      <p:sp>
        <p:nvSpPr>
          <p:cNvPr id="8" name="TextBox 7">
            <a:extLst>
              <a:ext uri="{FF2B5EF4-FFF2-40B4-BE49-F238E27FC236}">
                <a16:creationId xmlns:a16="http://schemas.microsoft.com/office/drawing/2014/main" id="{7A71686A-0B69-AAAF-D2A7-954DABBE60CE}"/>
              </a:ext>
            </a:extLst>
          </p:cNvPr>
          <p:cNvSpPr txBox="1"/>
          <p:nvPr/>
        </p:nvSpPr>
        <p:spPr>
          <a:xfrm>
            <a:off x="5459748" y="1498324"/>
            <a:ext cx="6392496" cy="1815882"/>
          </a:xfrm>
          <a:prstGeom prst="rect">
            <a:avLst/>
          </a:prstGeom>
          <a:noFill/>
        </p:spPr>
        <p:txBody>
          <a:bodyPr wrap="square" rtlCol="0">
            <a:spAutoFit/>
          </a:bodyPr>
          <a:lstStyle/>
          <a:p>
            <a:r>
              <a:rPr lang="en-US" sz="1600" dirty="0">
                <a:solidFill>
                  <a:schemeClr val="bg1"/>
                </a:solidFill>
                <a:latin typeface="Avenir Next" panose="020B0503020202020204" pitchFamily="34" charset="0"/>
              </a:rPr>
              <a:t>During main tent sessions there will be no other sessions running concurrently. In this 1-hour session, visionary speakers will have the opportunity to present on the selected topic on HRX’s main stage. The session moderator will facilitate the discussion and manage questions from the audience.</a:t>
            </a:r>
          </a:p>
          <a:p>
            <a:endParaRPr lang="en-US" sz="1600" dirty="0">
              <a:solidFill>
                <a:schemeClr val="bg1"/>
              </a:solidFill>
              <a:latin typeface="Avenir Next" panose="020B0503020202020204" pitchFamily="34" charset="0"/>
            </a:endParaRPr>
          </a:p>
          <a:p>
            <a:endParaRPr lang="en-US" sz="1600" dirty="0">
              <a:latin typeface="Avenir Next" panose="020B0503020202020204" pitchFamily="34" charset="0"/>
            </a:endParaRPr>
          </a:p>
        </p:txBody>
      </p:sp>
    </p:spTree>
    <p:extLst>
      <p:ext uri="{BB962C8B-B14F-4D97-AF65-F5344CB8AC3E}">
        <p14:creationId xmlns:p14="http://schemas.microsoft.com/office/powerpoint/2010/main" val="566450204"/>
      </p:ext>
    </p:extLst>
  </p:cSld>
  <p:clrMapOvr>
    <a:masterClrMapping/>
  </p:clrMapOvr>
</p:sld>
</file>

<file path=ppt/theme/theme1.xml><?xml version="1.0" encoding="utf-8"?>
<a:theme xmlns:a="http://schemas.openxmlformats.org/drawingml/2006/main" name="CitationVTI">
  <a:themeElements>
    <a:clrScheme name="AnalogousFromLightSeedLeftStep">
      <a:dk1>
        <a:srgbClr val="000000"/>
      </a:dk1>
      <a:lt1>
        <a:srgbClr val="FFFFFF"/>
      </a:lt1>
      <a:dk2>
        <a:srgbClr val="312441"/>
      </a:dk2>
      <a:lt2>
        <a:srgbClr val="E2E8E6"/>
      </a:lt2>
      <a:accent1>
        <a:srgbClr val="EE6E96"/>
      </a:accent1>
      <a:accent2>
        <a:srgbClr val="EB4EC0"/>
      </a:accent2>
      <a:accent3>
        <a:srgbClr val="DC6EEE"/>
      </a:accent3>
      <a:accent4>
        <a:srgbClr val="924EEB"/>
      </a:accent4>
      <a:accent5>
        <a:srgbClr val="716EEE"/>
      </a:accent5>
      <a:accent6>
        <a:srgbClr val="4E8CEB"/>
      </a:accent6>
      <a:hlink>
        <a:srgbClr val="568F7D"/>
      </a:hlink>
      <a:folHlink>
        <a:srgbClr val="7F7F7F"/>
      </a:folHlink>
    </a:clrScheme>
    <a:fontScheme name="Grandview">
      <a:majorFont>
        <a:latin typeface="Grandview"/>
        <a:ea typeface=""/>
        <a:cs typeface=""/>
      </a:majorFont>
      <a:minorFont>
        <a:latin typeface="Grandview Display"/>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itationVTI" id="{4899D957-8B31-4AB5-A19D-CB0353FFB667}" vid="{430294D6-2412-4BD3-B567-F0976EA4931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930debb2-c8d3-4ee5-8920-81aeef547f9a">
      <Terms xmlns="http://schemas.microsoft.com/office/infopath/2007/PartnerControls"/>
    </lcf76f155ced4ddcb4097134ff3c332f>
    <FileType xmlns="930debb2-c8d3-4ee5-8920-81aeef547f9a" xsi:nil="true"/>
    <TaxCatchAll xmlns="4139d546-d85a-4790-b471-50d7442f85a9"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16F22EC1A078D4793203DF69C182A81" ma:contentTypeVersion="18" ma:contentTypeDescription="Create a new document." ma:contentTypeScope="" ma:versionID="34c7b92430a226366276c9292ea59a01">
  <xsd:schema xmlns:xsd="http://www.w3.org/2001/XMLSchema" xmlns:xs="http://www.w3.org/2001/XMLSchema" xmlns:p="http://schemas.microsoft.com/office/2006/metadata/properties" xmlns:ns2="930debb2-c8d3-4ee5-8920-81aeef547f9a" xmlns:ns3="4139d546-d85a-4790-b471-50d7442f85a9" targetNamespace="http://schemas.microsoft.com/office/2006/metadata/properties" ma:root="true" ma:fieldsID="ae531a4d8761d469a97c45a105b092db" ns2:_="" ns3:_="">
    <xsd:import namespace="930debb2-c8d3-4ee5-8920-81aeef547f9a"/>
    <xsd:import namespace="4139d546-d85a-4790-b471-50d7442f85a9"/>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FileType" minOccurs="0"/>
                <xsd:element ref="ns2:lcf76f155ced4ddcb4097134ff3c332f" minOccurs="0"/>
                <xsd:element ref="ns3:TaxCatchAll" minOccurs="0"/>
                <xsd:element ref="ns3:SharedWithUsers" minOccurs="0"/>
                <xsd:element ref="ns3:SharedWithDetails" minOccurs="0"/>
                <xsd:element ref="ns2:MediaServiceLocation" minOccurs="0"/>
                <xsd:element ref="ns2:MediaServiceObjectDetectorVersion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30debb2-c8d3-4ee5-8920-81aeef547f9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FileType" ma:index="17" nillable="true" ma:displayName="FileType" ma:internalName="FileType">
      <xsd:simpleType>
        <xsd:restriction base="dms:Text">
          <xsd:maxLength value="255"/>
        </xsd:restrictio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7aa56a41-2e78-4ee7-bd11-f64bd7a754d4"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internalName="MediaServiceLocation" ma:readOnly="true">
      <xsd:simpleType>
        <xsd:restriction base="dms:Text"/>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LengthInSeconds" ma:index="25"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4139d546-d85a-4790-b471-50d7442f85a9" elementFormDefault="qualified">
    <xsd:import namespace="http://schemas.microsoft.com/office/2006/documentManagement/types"/>
    <xsd:import namespace="http://schemas.microsoft.com/office/infopath/2007/PartnerControls"/>
    <xsd:element name="TaxCatchAll" ma:index="20" nillable="true" ma:displayName="Taxonomy Catch All Column" ma:hidden="true" ma:list="{bba07139-112d-4c2f-a69b-9910dced68be}" ma:internalName="TaxCatchAll" ma:showField="CatchAllData" ma:web="4139d546-d85a-4790-b471-50d7442f85a9">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47FBC48-BAC0-47E5-B17D-B81615A81F9B}">
  <ds:schemaRefs>
    <ds:schemaRef ds:uri="http://schemas.microsoft.com/office/2006/metadata/properties"/>
    <ds:schemaRef ds:uri="http://schemas.microsoft.com/office/infopath/2007/PartnerControls"/>
    <ds:schemaRef ds:uri="930debb2-c8d3-4ee5-8920-81aeef547f9a"/>
    <ds:schemaRef ds:uri="4139d546-d85a-4790-b471-50d7442f85a9"/>
  </ds:schemaRefs>
</ds:datastoreItem>
</file>

<file path=customXml/itemProps2.xml><?xml version="1.0" encoding="utf-8"?>
<ds:datastoreItem xmlns:ds="http://schemas.openxmlformats.org/officeDocument/2006/customXml" ds:itemID="{B97B5B96-E9BB-46C1-8D7E-ABA73046E32C}">
  <ds:schemaRefs>
    <ds:schemaRef ds:uri="http://schemas.microsoft.com/sharepoint/v3/contenttype/forms"/>
  </ds:schemaRefs>
</ds:datastoreItem>
</file>

<file path=customXml/itemProps3.xml><?xml version="1.0" encoding="utf-8"?>
<ds:datastoreItem xmlns:ds="http://schemas.openxmlformats.org/officeDocument/2006/customXml" ds:itemID="{F214AA62-5FA5-483F-ADC2-2AF2E5D9EC8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30debb2-c8d3-4ee5-8920-81aeef547f9a"/>
    <ds:schemaRef ds:uri="4139d546-d85a-4790-b471-50d7442f85a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815</TotalTime>
  <Words>1358</Words>
  <Application>Microsoft Office PowerPoint</Application>
  <PresentationFormat>Widescreen</PresentationFormat>
  <Paragraphs>139</Paragraphs>
  <Slides>19</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19</vt:i4>
      </vt:variant>
    </vt:vector>
  </HeadingPairs>
  <TitlesOfParts>
    <vt:vector size="28" baseType="lpstr">
      <vt:lpstr>Arial</vt:lpstr>
      <vt:lpstr>Arial Nova</vt:lpstr>
      <vt:lpstr>Avenir Next</vt:lpstr>
      <vt:lpstr>Calibri</vt:lpstr>
      <vt:lpstr>Grandview</vt:lpstr>
      <vt:lpstr>Grandview Display</vt:lpstr>
      <vt:lpstr>Tw Cen MT</vt:lpstr>
      <vt:lpstr>Wingdings</vt:lpstr>
      <vt:lpstr>CitationVTI</vt:lpstr>
      <vt:lpstr>Moderator  briefing</vt:lpstr>
      <vt:lpstr>PowerPoint Presentation</vt:lpstr>
      <vt:lpstr>Defined by the past, shaped by the present, propelled by the future</vt:lpstr>
      <vt:lpstr>PowerPoint Presentation</vt:lpstr>
      <vt:lpstr>The Venue The Summit in Seattle </vt:lpstr>
      <vt:lpstr>Floorplan The Experience</vt:lpstr>
      <vt:lpstr>The Program</vt:lpstr>
      <vt:lpstr>PowerPoint Presentation</vt:lpstr>
      <vt:lpstr>Main Tent Sessions</vt:lpstr>
      <vt:lpstr>Fireside Chats In Program</vt:lpstr>
      <vt:lpstr>Fireside Chat Sessions</vt:lpstr>
      <vt:lpstr>Group Chats  In Program</vt:lpstr>
      <vt:lpstr>Group Chat Sessions</vt:lpstr>
      <vt:lpstr>360 Workshops  In Program</vt:lpstr>
      <vt:lpstr>360 Workshop</vt:lpstr>
      <vt:lpstr>Incubator Lounges In Program</vt:lpstr>
      <vt:lpstr>Incubator Lounges </vt:lpstr>
      <vt:lpstr>AbstracX  Three AbstracX Sessions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Ken Demith</dc:creator>
  <cp:lastModifiedBy>Vanessa Lopez</cp:lastModifiedBy>
  <cp:revision>92</cp:revision>
  <dcterms:created xsi:type="dcterms:W3CDTF">2023-05-17T17:23:16Z</dcterms:created>
  <dcterms:modified xsi:type="dcterms:W3CDTF">2023-09-07T20:19:46Z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0x010100E16F22EC1A078D4793203DF69C182A81</vt:lpwstr>
  </property>
</Properties>
</file>